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drawings/drawing3.xml" ContentType="application/vnd.openxmlformats-officedocument.drawingml.chartshapes+xml"/>
  <Override PartName="/ppt/charts/chart5.xml" ContentType="application/vnd.openxmlformats-officedocument.drawingml.chart+xml"/>
  <Override PartName="/ppt/drawings/drawing4.xml" ContentType="application/vnd.openxmlformats-officedocument.drawingml.chartshape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6.xml" ContentType="application/vnd.openxmlformats-officedocument.drawingml.chart+xml"/>
  <Override PartName="/ppt/drawings/drawing5.xml" ContentType="application/vnd.openxmlformats-officedocument.drawingml.chartshapes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2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7.xml" ContentType="application/vnd.openxmlformats-officedocument.presentationml.notesSlide+xml"/>
  <Override PartName="/ppt/charts/chart9.xml" ContentType="application/vnd.openxmlformats-officedocument.drawingml.chart+xml"/>
  <Override PartName="/ppt/notesSlides/notesSlide28.xml" ContentType="application/vnd.openxmlformats-officedocument.presentationml.notesSlide+xml"/>
  <Override PartName="/ppt/charts/chart10.xml" ContentType="application/vnd.openxmlformats-officedocument.drawingml.chart+xml"/>
  <Override PartName="/ppt/drawings/drawing6.xml" ContentType="application/vnd.openxmlformats-officedocument.drawingml.chartshapes+xml"/>
  <Override PartName="/ppt/notesSlides/notesSlide29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32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sldIdLst>
    <p:sldId id="460" r:id="rId2"/>
    <p:sldId id="490" r:id="rId3"/>
    <p:sldId id="461" r:id="rId4"/>
    <p:sldId id="436" r:id="rId5"/>
    <p:sldId id="462" r:id="rId6"/>
    <p:sldId id="463" r:id="rId7"/>
    <p:sldId id="464" r:id="rId8"/>
    <p:sldId id="466" r:id="rId9"/>
    <p:sldId id="465" r:id="rId10"/>
    <p:sldId id="467" r:id="rId11"/>
    <p:sldId id="566" r:id="rId12"/>
    <p:sldId id="567" r:id="rId13"/>
    <p:sldId id="537" r:id="rId14"/>
    <p:sldId id="556" r:id="rId15"/>
    <p:sldId id="510" r:id="rId16"/>
    <p:sldId id="511" r:id="rId17"/>
    <p:sldId id="512" r:id="rId18"/>
    <p:sldId id="513" r:id="rId19"/>
    <p:sldId id="514" r:id="rId20"/>
    <p:sldId id="515" r:id="rId21"/>
    <p:sldId id="575" r:id="rId22"/>
    <p:sldId id="576" r:id="rId23"/>
    <p:sldId id="577" r:id="rId24"/>
    <p:sldId id="540" r:id="rId25"/>
    <p:sldId id="472" r:id="rId26"/>
    <p:sldId id="519" r:id="rId27"/>
    <p:sldId id="506" r:id="rId28"/>
    <p:sldId id="482" r:id="rId29"/>
    <p:sldId id="485" r:id="rId30"/>
    <p:sldId id="487" r:id="rId31"/>
    <p:sldId id="520" r:id="rId32"/>
    <p:sldId id="521" r:id="rId33"/>
    <p:sldId id="522" r:id="rId34"/>
    <p:sldId id="523" r:id="rId35"/>
    <p:sldId id="524" r:id="rId36"/>
    <p:sldId id="525" r:id="rId37"/>
    <p:sldId id="526" r:id="rId38"/>
    <p:sldId id="527" r:id="rId39"/>
    <p:sldId id="528" r:id="rId40"/>
    <p:sldId id="578" r:id="rId41"/>
    <p:sldId id="579" r:id="rId42"/>
    <p:sldId id="580" r:id="rId43"/>
    <p:sldId id="581" r:id="rId44"/>
    <p:sldId id="529" r:id="rId45"/>
    <p:sldId id="557" r:id="rId46"/>
    <p:sldId id="565" r:id="rId47"/>
    <p:sldId id="530" r:id="rId48"/>
    <p:sldId id="531" r:id="rId49"/>
    <p:sldId id="532" r:id="rId50"/>
    <p:sldId id="534" r:id="rId51"/>
    <p:sldId id="441" r:id="rId52"/>
    <p:sldId id="582" r:id="rId53"/>
    <p:sldId id="548" r:id="rId54"/>
  </p:sldIdLst>
  <p:sldSz cx="9144000" cy="6858000" type="screen4x3"/>
  <p:notesSz cx="6858000" cy="99790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86DD"/>
    <a:srgbClr val="0CAEC4"/>
    <a:srgbClr val="3333CC"/>
    <a:srgbClr val="7F6EFA"/>
    <a:srgbClr val="CC9900"/>
    <a:srgbClr val="42CA45"/>
    <a:srgbClr val="ABF856"/>
    <a:srgbClr val="86F50B"/>
    <a:srgbClr val="C20EA8"/>
    <a:srgbClr val="BC59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26" autoAdjust="0"/>
    <p:restoredTop sz="98629" autoAdjust="0"/>
  </p:normalViewPr>
  <p:slideViewPr>
    <p:cSldViewPr>
      <p:cViewPr varScale="1">
        <p:scale>
          <a:sx n="111" d="100"/>
          <a:sy n="111" d="100"/>
        </p:scale>
        <p:origin x="1608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Excel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4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955643044618173"/>
          <c:y val="0"/>
          <c:w val="0.43422457349084209"/>
          <c:h val="0.9984376979108174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7"/>
          <c:dPt>
            <c:idx val="0"/>
            <c:bubble3D val="0"/>
            <c:explosion val="4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1-FDBB-45D6-9D76-0583C13A54B6}"/>
              </c:ext>
            </c:extLst>
          </c:dPt>
          <c:dPt>
            <c:idx val="1"/>
            <c:bubble3D val="0"/>
            <c:explosion val="4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3-FDBB-45D6-9D76-0583C13A54B6}"/>
              </c:ext>
            </c:extLst>
          </c:dPt>
          <c:dPt>
            <c:idx val="2"/>
            <c:bubble3D val="0"/>
            <c:explosion val="6"/>
            <c:spPr>
              <a:solidFill>
                <a:srgbClr val="92D050"/>
              </a:solidFill>
            </c:spPr>
            <c:extLst>
              <c:ext xmlns:c16="http://schemas.microsoft.com/office/drawing/2014/chart" uri="{C3380CC4-5D6E-409C-BE32-E72D297353CC}">
                <c16:uniqueId val="{00000005-FDBB-45D6-9D76-0583C13A54B6}"/>
              </c:ext>
            </c:extLst>
          </c:dPt>
          <c:dPt>
            <c:idx val="3"/>
            <c:bubble3D val="0"/>
            <c:explosion val="4"/>
            <c:spPr>
              <a:solidFill>
                <a:srgbClr val="92D050"/>
              </a:solidFill>
            </c:spPr>
            <c:extLst>
              <c:ext xmlns:c16="http://schemas.microsoft.com/office/drawing/2014/chart" uri="{C3380CC4-5D6E-409C-BE32-E72D297353CC}">
                <c16:uniqueId val="{00000007-FDBB-45D6-9D76-0583C13A54B6}"/>
              </c:ext>
            </c:extLst>
          </c:dPt>
          <c:dPt>
            <c:idx val="4"/>
            <c:bubble3D val="0"/>
            <c:explosion val="5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9-FDBB-45D6-9D76-0583C13A54B6}"/>
              </c:ext>
            </c:extLst>
          </c:dPt>
          <c:dPt>
            <c:idx val="5"/>
            <c:bubble3D val="0"/>
            <c:explosion val="4"/>
            <c:spPr>
              <a:solidFill>
                <a:srgbClr val="92D050"/>
              </a:solidFill>
            </c:spPr>
            <c:extLst>
              <c:ext xmlns:c16="http://schemas.microsoft.com/office/drawing/2014/chart" uri="{C3380CC4-5D6E-409C-BE32-E72D297353CC}">
                <c16:uniqueId val="{0000000B-FDBB-45D6-9D76-0583C13A54B6}"/>
              </c:ext>
            </c:extLst>
          </c:dPt>
          <c:dLbls>
            <c:dLbl>
              <c:idx val="0"/>
              <c:tx>
                <c:rich>
                  <a:bodyPr rot="-1200000" vert="horz" anchor="b" anchorCtr="1"/>
                  <a:lstStyle/>
                  <a:p>
                    <a:pPr>
                      <a:defRPr sz="1400"/>
                    </a:pPr>
                    <a:r>
                      <a:rPr lang="ru-RU" sz="1400" dirty="0">
                        <a:solidFill>
                          <a:schemeClr val="bg1"/>
                        </a:solidFill>
                      </a:rPr>
                      <a:t>Р</a:t>
                    </a:r>
                    <a:r>
                      <a:rPr lang="ru-RU" dirty="0">
                        <a:solidFill>
                          <a:schemeClr val="bg1"/>
                        </a:solidFill>
                      </a:rPr>
                      <a:t>ассмотрение бюджета на 3-х летний период</a:t>
                    </a: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DBB-45D6-9D76-0583C13A54B6}"/>
                </c:ext>
              </c:extLst>
            </c:dLbl>
            <c:dLbl>
              <c:idx val="1"/>
              <c:tx>
                <c:rich>
                  <a:bodyPr rot="1500000" vert="horz" anchor="b" anchorCtr="1"/>
                  <a:lstStyle/>
                  <a:p>
                    <a:pPr>
                      <a:defRPr sz="1400"/>
                    </a:pPr>
                    <a:r>
                      <a:rPr lang="ru-RU" sz="1400" dirty="0">
                        <a:solidFill>
                          <a:schemeClr val="bg1"/>
                        </a:solidFill>
                      </a:rPr>
                      <a:t>У</a:t>
                    </a:r>
                    <a:r>
                      <a:rPr lang="ru-RU" dirty="0">
                        <a:solidFill>
                          <a:schemeClr val="bg1"/>
                        </a:solidFill>
                      </a:rPr>
                      <a:t>тверждение бюджета на 3-х летний период</a:t>
                    </a: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DBB-45D6-9D76-0583C13A54B6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400" dirty="0" smtClean="0">
                        <a:solidFill>
                          <a:schemeClr val="bg1"/>
                        </a:solidFill>
                      </a:rPr>
                      <a:t>И</a:t>
                    </a:r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сполнение                    </a:t>
                    </a:r>
                    <a:r>
                      <a:rPr lang="ru-RU" dirty="0">
                        <a:solidFill>
                          <a:schemeClr val="bg1"/>
                        </a:solidFill>
                      </a:rPr>
                      <a:t>бюджета </a:t>
                    </a:r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                                             в </a:t>
                    </a:r>
                    <a:r>
                      <a:rPr lang="ru-RU" dirty="0">
                        <a:solidFill>
                          <a:schemeClr val="bg1"/>
                        </a:solidFill>
                      </a:rPr>
                      <a:t>текущем году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DBB-45D6-9D76-0583C13A54B6}"/>
                </c:ext>
              </c:extLst>
            </c:dLbl>
            <c:dLbl>
              <c:idx val="3"/>
              <c:tx>
                <c:rich>
                  <a:bodyPr rot="-2100000" vert="horz" anchor="b" anchorCtr="1"/>
                  <a:lstStyle/>
                  <a:p>
                    <a:pPr>
                      <a:defRPr sz="1400"/>
                    </a:pPr>
                    <a:r>
                      <a:rPr lang="ru-RU" sz="1400" dirty="0">
                        <a:solidFill>
                          <a:schemeClr val="bg1"/>
                        </a:solidFill>
                      </a:rPr>
                      <a:t>Ф</a:t>
                    </a:r>
                    <a:r>
                      <a:rPr lang="ru-RU" dirty="0">
                        <a:solidFill>
                          <a:schemeClr val="bg1"/>
                        </a:solidFill>
                      </a:rPr>
                      <a:t>ормирование отчета об исполнении бюджета предыдущего года</a:t>
                    </a: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DBB-45D6-9D76-0583C13A54B6}"/>
                </c:ext>
              </c:extLst>
            </c:dLbl>
            <c:dLbl>
              <c:idx val="4"/>
              <c:tx>
                <c:rich>
                  <a:bodyPr rot="1680000" vert="horz" anchor="b" anchorCtr="1"/>
                  <a:lstStyle/>
                  <a:p>
                    <a:pPr>
                      <a:defRPr sz="1400"/>
                    </a:pPr>
                    <a:r>
                      <a:rPr lang="ru-RU" sz="1400" dirty="0">
                        <a:solidFill>
                          <a:schemeClr val="bg1"/>
                        </a:solidFill>
                      </a:rPr>
                      <a:t>У</a:t>
                    </a:r>
                    <a:r>
                      <a:rPr lang="ru-RU" dirty="0">
                        <a:solidFill>
                          <a:schemeClr val="bg1"/>
                        </a:solidFill>
                      </a:rPr>
                      <a:t>тверждение отчета об исполнении бюджета предыдущего года</a:t>
                    </a: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DBB-45D6-9D76-0583C13A54B6}"/>
                </c:ext>
              </c:extLst>
            </c:dLbl>
            <c:dLbl>
              <c:idx val="5"/>
              <c:tx>
                <c:rich>
                  <a:bodyPr rot="-1800000" vert="horz" anchor="b" anchorCtr="1"/>
                  <a:lstStyle/>
                  <a:p>
                    <a:pPr>
                      <a:defRPr sz="1400"/>
                    </a:pPr>
                    <a:r>
                      <a:rPr lang="ru-RU" sz="1400" dirty="0">
                        <a:solidFill>
                          <a:schemeClr val="bg1"/>
                        </a:solidFill>
                      </a:rPr>
                      <a:t>С</a:t>
                    </a:r>
                    <a:r>
                      <a:rPr lang="ru-RU" dirty="0">
                        <a:solidFill>
                          <a:schemeClr val="bg1"/>
                        </a:solidFill>
                      </a:rPr>
                      <a:t>оставление проекта бюджета на 3-х летний период</a:t>
                    </a: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FDBB-45D6-9D76-0583C13A54B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 anchor="b" anchorCtr="1"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Рассмотрение бюджета на 3-хлетний период</c:v>
                </c:pt>
                <c:pt idx="1">
                  <c:v>Утверждение бюджета на 3-хлетний период</c:v>
                </c:pt>
                <c:pt idx="2">
                  <c:v>Исполнение бюджета в текущем году</c:v>
                </c:pt>
                <c:pt idx="3">
                  <c:v>Формирование отчета об исполнении бюджета предыдущего года</c:v>
                </c:pt>
                <c:pt idx="4">
                  <c:v>Утверждение отчета об исполнении бюджета предыдущего года</c:v>
                </c:pt>
                <c:pt idx="5">
                  <c:v>Составление проекта бюджета на 3-хлетний период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FDBB-45D6-9D76-0583C13A54B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30"/>
        <c:holeSize val="33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 b="0" i="0" dirty="0" smtClean="0">
                <a:latin typeface="Times New Roman" pitchFamily="18" charset="0"/>
                <a:cs typeface="Times New Roman" pitchFamily="18" charset="0"/>
              </a:rPr>
              <a:t>Всего на 2026 год</a:t>
            </a:r>
            <a:r>
              <a:rPr lang="ru-RU" sz="2000" b="0" i="0" baseline="0" dirty="0" smtClean="0">
                <a:latin typeface="Times New Roman" pitchFamily="18" charset="0"/>
                <a:cs typeface="Times New Roman" pitchFamily="18" charset="0"/>
              </a:rPr>
              <a:t>  77 359,0 тыс. руб</a:t>
            </a:r>
            <a:r>
              <a:rPr lang="ru-RU" b="0" baseline="0" dirty="0" smtClean="0"/>
              <a:t>.</a:t>
            </a:r>
            <a:endParaRPr lang="ru-RU" b="0" dirty="0"/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1309001898339798"/>
          <c:y val="0.11721783622957883"/>
          <c:w val="0.55193128388384982"/>
          <c:h val="0.791585657149205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explosion val="10"/>
          <c:dPt>
            <c:idx val="0"/>
            <c:bubble3D val="0"/>
            <c:spPr>
              <a:solidFill>
                <a:srgbClr val="4FC064"/>
              </a:solidFill>
              <a:ln>
                <a:solidFill>
                  <a:srgbClr val="FF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3D51-44B6-9FCA-972DCB380C2F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2-3D51-44B6-9FCA-972DCB380C2F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  <a:ln>
                <a:solidFill>
                  <a:srgbClr val="FF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4-3D51-44B6-9FCA-972DCB380C2F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5-3D51-44B6-9FCA-972DCB380C2F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6-3D51-44B6-9FCA-972DCB380C2F}"/>
              </c:ext>
            </c:extLst>
          </c:dPt>
          <c:dPt>
            <c:idx val="6"/>
            <c:bubble3D val="0"/>
            <c:explosion val="14"/>
            <c:extLst>
              <c:ext xmlns:c16="http://schemas.microsoft.com/office/drawing/2014/chart" uri="{C3380CC4-5D6E-409C-BE32-E72D297353CC}">
                <c16:uniqueId val="{00000007-3D51-44B6-9FCA-972DCB380C2F}"/>
              </c:ext>
            </c:extLst>
          </c:dPt>
          <c:dLbls>
            <c:dLbl>
              <c:idx val="0"/>
              <c:layout>
                <c:manualLayout>
                  <c:x val="-7.75264101090217E-3"/>
                  <c:y val="-0.133578823220184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D51-44B6-9FCA-972DCB380C2F}"/>
                </c:ext>
              </c:extLst>
            </c:dLbl>
            <c:dLbl>
              <c:idx val="1"/>
              <c:layout>
                <c:manualLayout>
                  <c:x val="2.1625737236925367E-2"/>
                  <c:y val="-4.87903105616991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D51-44B6-9FCA-972DCB380C2F}"/>
                </c:ext>
              </c:extLst>
            </c:dLbl>
            <c:dLbl>
              <c:idx val="2"/>
              <c:layout>
                <c:manualLayout>
                  <c:x val="1.840363148056013E-2"/>
                  <c:y val="-2.58101403367105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D51-44B6-9FCA-972DCB380C2F}"/>
                </c:ext>
              </c:extLst>
            </c:dLbl>
            <c:dLbl>
              <c:idx val="4"/>
              <c:layout>
                <c:manualLayout>
                  <c:x val="-7.6682301000371659E-3"/>
                  <c:y val="-4.3016900561184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D51-44B6-9FCA-972DCB380C2F}"/>
                </c:ext>
              </c:extLst>
            </c:dLbl>
            <c:spPr>
              <a:ln>
                <a:noFill/>
              </a:ln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Установка светофоров, тротуаров и ограждений в близи образовательных учреждений</c:v>
                </c:pt>
                <c:pt idx="1">
                  <c:v>Ремонт и содержание автомобильных дорог</c:v>
                </c:pt>
                <c:pt idx="2">
                  <c:v>Содержание автомобильных дорог общего пользования  местного значения пос. Доброград</c:v>
                </c:pt>
                <c:pt idx="3">
                  <c:v>Разработка ПСД  по объекту: "Строительство автомобильной дороги д.Мордвины-д.Дмитриевское"</c:v>
                </c:pt>
                <c:pt idx="4">
                  <c:v>Реконструкция автомобильной дороги "п.Чкалово-Осипово-Погорелка"</c:v>
                </c:pt>
                <c:pt idx="5">
                  <c:v>Разработка паспортов автомобильных дорог</c:v>
                </c:pt>
                <c:pt idx="6">
                  <c:v>Осуществление дорожной деятельности в отношении автомобильных дорог общего пользования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 formatCode="0.0">
                  <c:v>1000</c:v>
                </c:pt>
                <c:pt idx="1">
                  <c:v>14056.9</c:v>
                </c:pt>
                <c:pt idx="2" formatCode="0.0">
                  <c:v>2592.1</c:v>
                </c:pt>
                <c:pt idx="3" formatCode="0.0">
                  <c:v>5500</c:v>
                </c:pt>
                <c:pt idx="4" formatCode="0.0">
                  <c:v>8542.9</c:v>
                </c:pt>
                <c:pt idx="5" formatCode="0.0">
                  <c:v>86</c:v>
                </c:pt>
                <c:pt idx="6">
                  <c:v>45581.1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D51-44B6-9FCA-972DCB380C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ln>
          <a:noFill/>
        </a:ln>
      </c:spPr>
    </c:plotArea>
    <c:legend>
      <c:legendPos val="r"/>
      <c:layout>
        <c:manualLayout>
          <c:xMode val="edge"/>
          <c:yMode val="edge"/>
          <c:x val="0.69444409558358255"/>
          <c:y val="6.642537685514617E-2"/>
          <c:w val="0.29643324654748504"/>
          <c:h val="0.81026684704409535"/>
        </c:manualLayout>
      </c:layout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1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64B2-4ABB-9E74-616CCF209A81}"/>
              </c:ext>
            </c:extLst>
          </c:dPt>
          <c:dPt>
            <c:idx val="2"/>
            <c:bubble3D val="0"/>
            <c:explosion val="4"/>
            <c:spPr>
              <a:solidFill>
                <a:schemeClr val="accent6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64B2-4ABB-9E74-616CCF209A81}"/>
              </c:ext>
            </c:extLst>
          </c:dPt>
          <c:cat>
            <c:strRef>
              <c:f>Лист1!$A$2:$A$5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14</c:v>
                </c:pt>
                <c:pt idx="1">
                  <c:v>59.8</c:v>
                </c:pt>
                <c:pt idx="2">
                  <c:v>26.2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4B2-4ABB-9E74-616CCF209A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934134055712313E-2"/>
          <c:y val="0.25078099131515535"/>
          <c:w val="0.59385551604795062"/>
          <c:h val="0.6896952155718166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2027 год</c:v>
                </c:pt>
              </c:strCache>
            </c:strRef>
          </c:tx>
          <c:explosion val="25"/>
          <c:dPt>
            <c:idx val="0"/>
            <c:bubble3D val="0"/>
            <c:explosion val="19"/>
            <c:spPr>
              <a:solidFill>
                <a:srgbClr val="FC4C59"/>
              </a:solidFill>
            </c:spPr>
            <c:extLst>
              <c:ext xmlns:c16="http://schemas.microsoft.com/office/drawing/2014/chart" uri="{C3380CC4-5D6E-409C-BE32-E72D297353CC}">
                <c16:uniqueId val="{00000001-C640-4BB6-B76F-F128D4D1BE60}"/>
              </c:ext>
            </c:extLst>
          </c:dPt>
          <c:dPt>
            <c:idx val="1"/>
            <c:bubble3D val="0"/>
            <c:spPr>
              <a:solidFill>
                <a:schemeClr val="accent5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C640-4BB6-B76F-F128D4D1BE60}"/>
              </c:ext>
            </c:extLst>
          </c:dPt>
          <c:dPt>
            <c:idx val="2"/>
            <c:bubble3D val="0"/>
            <c:spPr>
              <a:solidFill>
                <a:schemeClr val="accent6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C640-4BB6-B76F-F128D4D1BE60}"/>
              </c:ext>
            </c:extLst>
          </c:dPt>
          <c:dPt>
            <c:idx val="4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7-C640-4BB6-B76F-F128D4D1BE60}"/>
              </c:ext>
            </c:extLst>
          </c:dPt>
          <c:dPt>
            <c:idx val="5"/>
            <c:bubble3D val="0"/>
            <c:spPr>
              <a:solidFill>
                <a:schemeClr val="accent3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9-C640-4BB6-B76F-F128D4D1BE60}"/>
              </c:ext>
            </c:extLst>
          </c:dPt>
          <c:dPt>
            <c:idx val="6"/>
            <c:bubble3D val="0"/>
            <c:spPr>
              <a:solidFill>
                <a:schemeClr val="tx1"/>
              </a:solidFill>
            </c:spPr>
            <c:extLst>
              <c:ext xmlns:c16="http://schemas.microsoft.com/office/drawing/2014/chart" uri="{C3380CC4-5D6E-409C-BE32-E72D297353CC}">
                <c16:uniqueId val="{0000000B-C640-4BB6-B76F-F128D4D1BE60}"/>
              </c:ext>
            </c:extLst>
          </c:dPt>
          <c:dLbls>
            <c:dLbl>
              <c:idx val="0"/>
              <c:layout>
                <c:manualLayout>
                  <c:x val="-0.12380664164654796"/>
                  <c:y val="-0.19497777989761048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664 413,5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640-4BB6-B76F-F128D4D1BE60}"/>
                </c:ext>
              </c:extLst>
            </c:dLbl>
            <c:dLbl>
              <c:idx val="1"/>
              <c:layout>
                <c:manualLayout>
                  <c:x val="0"/>
                  <c:y val="0.1075384756338430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31</a:t>
                    </a:r>
                    <a:r>
                      <a:rPr lang="en-US" dirty="0" smtClean="0"/>
                      <a:t> </a:t>
                    </a:r>
                    <a:r>
                      <a:rPr lang="ru-RU" dirty="0" smtClean="0"/>
                      <a:t>236,1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640-4BB6-B76F-F128D4D1BE60}"/>
                </c:ext>
              </c:extLst>
            </c:dLbl>
            <c:dLbl>
              <c:idx val="2"/>
              <c:layout>
                <c:manualLayout>
                  <c:x val="-4.9120356448039484E-2"/>
                  <c:y val="-2.353506800116228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89 858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640-4BB6-B76F-F128D4D1BE60}"/>
                </c:ext>
              </c:extLst>
            </c:dLbl>
            <c:dLbl>
              <c:idx val="3"/>
              <c:layout>
                <c:manualLayout>
                  <c:x val="-9.1462573397604205E-2"/>
                  <c:y val="-7.791178219348032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</a:t>
                    </a:r>
                    <a:r>
                      <a:rPr lang="ru-RU" baseline="0" dirty="0" smtClean="0"/>
                      <a:t> 794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C640-4BB6-B76F-F128D4D1BE60}"/>
                </c:ext>
              </c:extLst>
            </c:dLbl>
            <c:dLbl>
              <c:idx val="4"/>
              <c:layout>
                <c:manualLayout>
                  <c:x val="-2.8997821492925211E-2"/>
                  <c:y val="-0.1417467118078579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2 613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640-4BB6-B76F-F128D4D1BE60}"/>
                </c:ext>
              </c:extLst>
            </c:dLbl>
            <c:dLbl>
              <c:idx val="5"/>
              <c:layout>
                <c:manualLayout>
                  <c:x val="9.1741528571814765E-2"/>
                  <c:y val="-0.1550166560773544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12 385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640-4BB6-B76F-F128D4D1BE60}"/>
                </c:ext>
              </c:extLst>
            </c:dLbl>
            <c:dLbl>
              <c:idx val="6"/>
              <c:layout>
                <c:manualLayout>
                  <c:x val="0.12053893114258361"/>
                  <c:y val="-0.1582728356003161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50</a:t>
                    </a:r>
                    <a:r>
                      <a:rPr lang="en-US" dirty="0" smtClean="0"/>
                      <a:t> </a:t>
                    </a:r>
                    <a:r>
                      <a:rPr lang="ru-RU" dirty="0" smtClean="0"/>
                      <a:t>366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C640-4BB6-B76F-F128D4D1BE60}"/>
                </c:ext>
              </c:extLst>
            </c:dLbl>
            <c:dLbl>
              <c:idx val="7"/>
              <c:layout>
                <c:manualLayout>
                  <c:x val="0.1247801217987738"/>
                  <c:y val="-8.06228636164553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19 138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C640-4BB6-B76F-F128D4D1BE60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C640-4BB6-B76F-F128D4D1BE60}"/>
                </c:ext>
              </c:extLst>
            </c:dLbl>
            <c:dLbl>
              <c:idx val="9"/>
              <c:layout>
                <c:manualLayout>
                  <c:x val="8.4932878304698284E-2"/>
                  <c:y val="-3.967906363836805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</a:t>
                    </a:r>
                    <a:r>
                      <a:rPr lang="ru-RU" baseline="0" dirty="0" smtClean="0"/>
                      <a:t> 480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C640-4BB6-B76F-F128D4D1BE60}"/>
                </c:ext>
              </c:extLst>
            </c:dLbl>
            <c:dLbl>
              <c:idx val="10"/>
              <c:layout>
                <c:manualLayout>
                  <c:x val="0.12780318488971831"/>
                  <c:y val="1.323378564241510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C640-4BB6-B76F-F128D4D1BE60}"/>
                </c:ext>
              </c:extLst>
            </c:dLbl>
            <c:dLbl>
              <c:idx val="11"/>
              <c:layout>
                <c:manualLayout>
                  <c:x val="1.6820740655118308E-2"/>
                  <c:y val="7.159788779243972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C640-4BB6-B76F-F128D4D1BE60}"/>
                </c:ext>
              </c:extLst>
            </c:dLbl>
            <c:spPr>
              <a:noFill/>
              <a:ln w="25376">
                <a:noFill/>
              </a:ln>
            </c:spPr>
            <c:txPr>
              <a:bodyPr/>
              <a:lstStyle/>
              <a:p>
                <a:pPr>
                  <a:defRPr sz="1398" b="1"/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Лист1!$A$2:$A$12</c:f>
              <c:strCache>
                <c:ptCount val="11"/>
                <c:pt idx="0">
                  <c:v>Налог на доходы физических лиц</c:v>
                </c:pt>
                <c:pt idx="1">
                  <c:v>Акцизы на нефтепродукты</c:v>
                </c:pt>
                <c:pt idx="2">
                  <c:v>Упрощенная система налогообложения</c:v>
                </c:pt>
                <c:pt idx="3">
                  <c:v>Единый сельскохозяйственный налог</c:v>
                </c:pt>
                <c:pt idx="4">
                  <c:v>Налог с применением патентной системы налогооблажения</c:v>
                </c:pt>
                <c:pt idx="5">
                  <c:v>Транспортный налог</c:v>
                </c:pt>
                <c:pt idx="6">
                  <c:v>Платежи за пользование природными ресурсами</c:v>
                </c:pt>
                <c:pt idx="7">
                  <c:v>Государственная пошлина</c:v>
                </c:pt>
                <c:pt idx="8">
                  <c:v>Доходы от использования имущества</c:v>
                </c:pt>
                <c:pt idx="9">
                  <c:v>Доходы от продажи материальных и нематериальных активов</c:v>
                </c:pt>
                <c:pt idx="10">
                  <c:v>Штрафы, санкции, возмещение ущерба</c:v>
                </c:pt>
              </c:strCache>
            </c:strRef>
          </c:cat>
          <c:val>
            <c:numRef>
              <c:f>Лист1!$B$2:$B$12</c:f>
              <c:numCache>
                <c:formatCode>#,##0.0</c:formatCode>
                <c:ptCount val="11"/>
                <c:pt idx="0">
                  <c:v>664413.5</c:v>
                </c:pt>
                <c:pt idx="1">
                  <c:v>31236.1</c:v>
                </c:pt>
                <c:pt idx="2" formatCode="#,##0">
                  <c:v>89858</c:v>
                </c:pt>
                <c:pt idx="3" formatCode="#,##0">
                  <c:v>2794</c:v>
                </c:pt>
                <c:pt idx="4" formatCode="#,##0">
                  <c:v>2613</c:v>
                </c:pt>
                <c:pt idx="5" formatCode="#,##0">
                  <c:v>12385</c:v>
                </c:pt>
                <c:pt idx="6" formatCode="#,##0">
                  <c:v>50366</c:v>
                </c:pt>
                <c:pt idx="7" formatCode="#,##0">
                  <c:v>10</c:v>
                </c:pt>
                <c:pt idx="8" formatCode="#,##0">
                  <c:v>19138</c:v>
                </c:pt>
                <c:pt idx="9" formatCode="#,##0">
                  <c:v>8480</c:v>
                </c:pt>
                <c:pt idx="10" formatCode="#,##0">
                  <c:v>1000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C640-4BB6-B76F-F128D4D1BE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90">
          <a:noFill/>
        </a:ln>
      </c:spPr>
    </c:plotArea>
    <c:plotVisOnly val="1"/>
    <c:dispBlanksAs val="zero"/>
    <c:showDLblsOverMax val="0"/>
  </c:chart>
  <c:txPr>
    <a:bodyPr/>
    <a:lstStyle/>
    <a:p>
      <a:pPr>
        <a:defRPr sz="1598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2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6194025940200162E-3"/>
          <c:y val="0.31542366070174255"/>
          <c:w val="0.58033806428915258"/>
          <c:h val="0.6731431422993098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2028 год</c:v>
                </c:pt>
              </c:strCache>
            </c:strRef>
          </c:tx>
          <c:explosion val="35"/>
          <c:dPt>
            <c:idx val="0"/>
            <c:bubble3D val="0"/>
            <c:spPr>
              <a:solidFill>
                <a:srgbClr val="FC4C59"/>
              </a:solidFill>
            </c:spPr>
            <c:extLst>
              <c:ext xmlns:c16="http://schemas.microsoft.com/office/drawing/2014/chart" uri="{C3380CC4-5D6E-409C-BE32-E72D297353CC}">
                <c16:uniqueId val="{00000001-EA98-4724-B94C-A254573FAE24}"/>
              </c:ext>
            </c:extLst>
          </c:dPt>
          <c:dPt>
            <c:idx val="1"/>
            <c:bubble3D val="0"/>
            <c:spPr>
              <a:solidFill>
                <a:schemeClr val="accent5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EA98-4724-B94C-A254573FAE24}"/>
              </c:ext>
            </c:extLst>
          </c:dPt>
          <c:dPt>
            <c:idx val="2"/>
            <c:bubble3D val="0"/>
            <c:spPr>
              <a:solidFill>
                <a:schemeClr val="accent6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EA98-4724-B94C-A254573FAE24}"/>
              </c:ext>
            </c:extLst>
          </c:dPt>
          <c:dPt>
            <c:idx val="4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7-EA98-4724-B94C-A254573FAE24}"/>
              </c:ext>
            </c:extLst>
          </c:dPt>
          <c:dPt>
            <c:idx val="5"/>
            <c:bubble3D val="0"/>
            <c:spPr>
              <a:solidFill>
                <a:schemeClr val="accent3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9-EA98-4724-B94C-A254573FAE24}"/>
              </c:ext>
            </c:extLst>
          </c:dPt>
          <c:dPt>
            <c:idx val="6"/>
            <c:bubble3D val="0"/>
            <c:spPr>
              <a:solidFill>
                <a:schemeClr val="tx1"/>
              </a:solidFill>
            </c:spPr>
            <c:extLst>
              <c:ext xmlns:c16="http://schemas.microsoft.com/office/drawing/2014/chart" uri="{C3380CC4-5D6E-409C-BE32-E72D297353CC}">
                <c16:uniqueId val="{0000000B-EA98-4724-B94C-A254573FAE24}"/>
              </c:ext>
            </c:extLst>
          </c:dPt>
          <c:dLbls>
            <c:dLbl>
              <c:idx val="0"/>
              <c:layout>
                <c:manualLayout>
                  <c:x val="-9.1039346876797544E-2"/>
                  <c:y val="-0.2146668406780644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703 508,8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A98-4724-B94C-A254573FAE24}"/>
                </c:ext>
              </c:extLst>
            </c:dLbl>
            <c:dLbl>
              <c:idx val="1"/>
              <c:layout>
                <c:manualLayout>
                  <c:x val="2.9400958934268483E-3"/>
                  <c:y val="0.1363060015475548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32 542,4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A98-4724-B94C-A254573FAE24}"/>
                </c:ext>
              </c:extLst>
            </c:dLbl>
            <c:dLbl>
              <c:idx val="2"/>
              <c:layout>
                <c:manualLayout>
                  <c:x val="0"/>
                  <c:y val="-4.1797474208358498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99 742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A98-4724-B94C-A254573FAE24}"/>
                </c:ext>
              </c:extLst>
            </c:dLbl>
            <c:dLbl>
              <c:idx val="3"/>
              <c:layout>
                <c:manualLayout>
                  <c:x val="-4.1846044883901812E-2"/>
                  <c:y val="-7.591458635701481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2 878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EA98-4724-B94C-A254573FAE24}"/>
                </c:ext>
              </c:extLst>
            </c:dLbl>
            <c:dLbl>
              <c:idx val="4"/>
              <c:layout>
                <c:manualLayout>
                  <c:x val="-2.4761626516609112E-2"/>
                  <c:y val="-0.15517317246706369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2 946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A98-4724-B94C-A254573FAE24}"/>
                </c:ext>
              </c:extLst>
            </c:dLbl>
            <c:dLbl>
              <c:idx val="5"/>
              <c:layout>
                <c:manualLayout>
                  <c:x val="8.8905856951381118E-2"/>
                  <c:y val="-8.912275052307326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12 335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A98-4724-B94C-A254573FAE24}"/>
                </c:ext>
              </c:extLst>
            </c:dLbl>
            <c:dLbl>
              <c:idx val="6"/>
              <c:layout>
                <c:manualLayout>
                  <c:x val="0.14671887437007891"/>
                  <c:y val="-0.1183294905816332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49 179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A98-4724-B94C-A254573FAE24}"/>
                </c:ext>
              </c:extLst>
            </c:dLbl>
            <c:dLbl>
              <c:idx val="7"/>
              <c:layout>
                <c:manualLayout>
                  <c:x val="4.4877189571529086E-2"/>
                  <c:y val="-3.88249987219710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EA98-4724-B94C-A254573FAE24}"/>
                </c:ext>
              </c:extLst>
            </c:dLbl>
            <c:dLbl>
              <c:idx val="8"/>
              <c:layout>
                <c:manualLayout>
                  <c:x val="0.25703035961539844"/>
                  <c:y val="-0.11314209816209249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19 138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EA98-4724-B94C-A254573FAE24}"/>
                </c:ext>
              </c:extLst>
            </c:dLbl>
            <c:dLbl>
              <c:idx val="9"/>
              <c:layout>
                <c:manualLayout>
                  <c:x val="0.19904935356088441"/>
                  <c:y val="-6.353403029714270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8 480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EA98-4724-B94C-A254573FAE24}"/>
                </c:ext>
              </c:extLst>
            </c:dLbl>
            <c:spPr>
              <a:noFill/>
              <a:ln w="25406">
                <a:noFill/>
              </a:ln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Лист1!$A$2:$A$12</c:f>
              <c:strCache>
                <c:ptCount val="11"/>
                <c:pt idx="0">
                  <c:v>Налог на доходы физических лиц</c:v>
                </c:pt>
                <c:pt idx="1">
                  <c:v>Акцизы наинефтепродукты</c:v>
                </c:pt>
                <c:pt idx="2">
                  <c:v>Упрощенная система налогообложения</c:v>
                </c:pt>
                <c:pt idx="3">
                  <c:v>Единый сельскохозяйственный налог </c:v>
                </c:pt>
                <c:pt idx="4">
                  <c:v>Налог с применением патентной системы налогооблажения</c:v>
                </c:pt>
                <c:pt idx="5">
                  <c:v>Транспортный налог с физических лиц</c:v>
                </c:pt>
                <c:pt idx="6">
                  <c:v>Платежи за пользование природными ресурсами</c:v>
                </c:pt>
                <c:pt idx="7">
                  <c:v>Государственная пошлина</c:v>
                </c:pt>
                <c:pt idx="8">
                  <c:v>Доходы от использования имущества</c:v>
                </c:pt>
                <c:pt idx="9">
                  <c:v>Доходы от продажи материальных и нематериальных активов</c:v>
                </c:pt>
                <c:pt idx="10">
                  <c:v>Штрафы, санкции, возмещение ущерба</c:v>
                </c:pt>
              </c:strCache>
            </c:strRef>
          </c:cat>
          <c:val>
            <c:numRef>
              <c:f>Лист1!$B$2:$B$12</c:f>
              <c:numCache>
                <c:formatCode>#,##0</c:formatCode>
                <c:ptCount val="11"/>
                <c:pt idx="0" formatCode="#,##0.0">
                  <c:v>703141.2</c:v>
                </c:pt>
                <c:pt idx="1">
                  <c:v>32542.400000000001</c:v>
                </c:pt>
                <c:pt idx="2">
                  <c:v>99742</c:v>
                </c:pt>
                <c:pt idx="3">
                  <c:v>2878</c:v>
                </c:pt>
                <c:pt idx="4">
                  <c:v>2946</c:v>
                </c:pt>
                <c:pt idx="5">
                  <c:v>12335</c:v>
                </c:pt>
                <c:pt idx="6">
                  <c:v>49179</c:v>
                </c:pt>
                <c:pt idx="7">
                  <c:v>10</c:v>
                </c:pt>
                <c:pt idx="8">
                  <c:v>19138</c:v>
                </c:pt>
                <c:pt idx="9">
                  <c:v>8480</c:v>
                </c:pt>
                <c:pt idx="10">
                  <c:v>1000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EA98-4724-B94C-A254573FAE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7">
          <a:noFill/>
        </a:ln>
      </c:spPr>
    </c:plotArea>
    <c:plotVisOnly val="1"/>
    <c:dispBlanksAs val="zero"/>
    <c:showDLblsOverMax val="0"/>
  </c:chart>
  <c:txPr>
    <a:bodyPr/>
    <a:lstStyle/>
    <a:p>
      <a:pPr>
        <a:defRPr sz="16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499486001750123"/>
          <c:y val="0.18553893263342419"/>
          <c:w val="0.26223468941382327"/>
          <c:h val="0.349646252551764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2026 год</c:v>
                </c:pt>
              </c:strCache>
            </c:strRef>
          </c:tx>
          <c:explosion val="21"/>
          <c:dPt>
            <c:idx val="0"/>
            <c:bubble3D val="0"/>
            <c:spPr>
              <a:solidFill>
                <a:srgbClr val="FC4C59"/>
              </a:solidFill>
            </c:spPr>
            <c:extLst>
              <c:ext xmlns:c16="http://schemas.microsoft.com/office/drawing/2014/chart" uri="{C3380CC4-5D6E-409C-BE32-E72D297353CC}">
                <c16:uniqueId val="{00000001-F479-416B-A703-11CD1F7A6D28}"/>
              </c:ext>
            </c:extLst>
          </c:dPt>
          <c:dPt>
            <c:idx val="1"/>
            <c:bubble3D val="0"/>
            <c:spPr>
              <a:solidFill>
                <a:schemeClr val="accent5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F479-416B-A703-11CD1F7A6D28}"/>
              </c:ext>
            </c:extLst>
          </c:dPt>
          <c:dPt>
            <c:idx val="2"/>
            <c:bubble3D val="0"/>
            <c:spPr>
              <a:solidFill>
                <a:schemeClr val="accent6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F479-416B-A703-11CD1F7A6D28}"/>
              </c:ext>
            </c:extLst>
          </c:dPt>
          <c:dPt>
            <c:idx val="4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7-F479-416B-A703-11CD1F7A6D28}"/>
              </c:ext>
            </c:extLst>
          </c:dPt>
          <c:dPt>
            <c:idx val="5"/>
            <c:bubble3D val="0"/>
            <c:spPr>
              <a:solidFill>
                <a:schemeClr val="accent3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9-F479-416B-A703-11CD1F7A6D28}"/>
              </c:ext>
            </c:extLst>
          </c:dPt>
          <c:dPt>
            <c:idx val="6"/>
            <c:bubble3D val="0"/>
            <c:spPr>
              <a:solidFill>
                <a:schemeClr val="tx1"/>
              </a:solidFill>
            </c:spPr>
            <c:extLst>
              <c:ext xmlns:c16="http://schemas.microsoft.com/office/drawing/2014/chart" uri="{C3380CC4-5D6E-409C-BE32-E72D297353CC}">
                <c16:uniqueId val="{0000000B-F479-416B-A703-11CD1F7A6D28}"/>
              </c:ext>
            </c:extLst>
          </c:dPt>
          <c:dPt>
            <c:idx val="8"/>
            <c:bubble3D val="0"/>
            <c:spPr>
              <a:solidFill>
                <a:srgbClr val="10A40C"/>
              </a:solidFill>
            </c:spPr>
            <c:extLst>
              <c:ext xmlns:c16="http://schemas.microsoft.com/office/drawing/2014/chart" uri="{C3380CC4-5D6E-409C-BE32-E72D297353CC}">
                <c16:uniqueId val="{0000000D-F479-416B-A703-11CD1F7A6D28}"/>
              </c:ext>
            </c:extLst>
          </c:dPt>
          <c:dLbls>
            <c:dLbl>
              <c:idx val="0"/>
              <c:layout>
                <c:manualLayout>
                  <c:x val="-5.6248687664041987E-2"/>
                  <c:y val="-0.11676450860309127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479-416B-A703-11CD1F7A6D28}"/>
                </c:ext>
              </c:extLst>
            </c:dLbl>
            <c:dLbl>
              <c:idx val="1"/>
              <c:layout>
                <c:manualLayout>
                  <c:x val="2.0021682351269624E-4"/>
                  <c:y val="1.757877684882965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479-416B-A703-11CD1F7A6D28}"/>
                </c:ext>
              </c:extLst>
            </c:dLbl>
            <c:dLbl>
              <c:idx val="2"/>
              <c:layout>
                <c:manualLayout>
                  <c:x val="-2.1800751832551198E-2"/>
                  <c:y val="-1.863062082892053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479-416B-A703-11CD1F7A6D28}"/>
                </c:ext>
              </c:extLst>
            </c:dLbl>
            <c:dLbl>
              <c:idx val="3"/>
              <c:layout>
                <c:manualLayout>
                  <c:x val="-3.7255468066491694E-2"/>
                  <c:y val="-5.205612941793281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F479-416B-A703-11CD1F7A6D28}"/>
                </c:ext>
              </c:extLst>
            </c:dLbl>
            <c:dLbl>
              <c:idx val="4"/>
              <c:layout>
                <c:manualLayout>
                  <c:x val="-2.9118927194173087E-2"/>
                  <c:y val="-8.928173394010149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479-416B-A703-11CD1F7A6D28}"/>
                </c:ext>
              </c:extLst>
            </c:dLbl>
            <c:dLbl>
              <c:idx val="5"/>
              <c:layout>
                <c:manualLayout>
                  <c:x val="4.6069514184670951E-2"/>
                  <c:y val="-8.529981770447400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479-416B-A703-11CD1F7A6D28}"/>
                </c:ext>
              </c:extLst>
            </c:dLbl>
            <c:dLbl>
              <c:idx val="6"/>
              <c:layout>
                <c:manualLayout>
                  <c:x val="7.5440968131146702E-2"/>
                  <c:y val="-7.25218110030350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F479-416B-A703-11CD1F7A6D28}"/>
                </c:ext>
              </c:extLst>
            </c:dLbl>
            <c:dLbl>
              <c:idx val="7"/>
              <c:layout>
                <c:manualLayout>
                  <c:x val="4.5195435833077877E-2"/>
                  <c:y val="-6.814816421296647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F479-416B-A703-11CD1F7A6D28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F479-416B-A703-11CD1F7A6D28}"/>
                </c:ext>
              </c:extLst>
            </c:dLbl>
            <c:dLbl>
              <c:idx val="9"/>
              <c:layout>
                <c:manualLayout>
                  <c:x val="5.175690548166937E-2"/>
                  <c:y val="-4.748147826851781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23 981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F479-416B-A703-11CD1F7A6D28}"/>
                </c:ext>
              </c:extLst>
            </c:dLbl>
            <c:dLbl>
              <c:idx val="10"/>
              <c:layout>
                <c:manualLayout>
                  <c:x val="6.656952400705933E-2"/>
                  <c:y val="4.6036247049595705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F479-416B-A703-11CD1F7A6D28}"/>
                </c:ext>
              </c:extLst>
            </c:dLbl>
            <c:dLbl>
              <c:idx val="11"/>
              <c:layout>
                <c:manualLayout>
                  <c:x val="1.4146066681681977E-2"/>
                  <c:y val="4.653596330474197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F479-416B-A703-11CD1F7A6D28}"/>
                </c:ext>
              </c:extLst>
            </c:dLbl>
            <c:dLbl>
              <c:idx val="12"/>
              <c:layout>
                <c:manualLayout>
                  <c:x val="1.7778324584426946E-2"/>
                  <c:y val="5.104932603027594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F479-416B-A703-11CD1F7A6D28}"/>
                </c:ext>
              </c:extLst>
            </c:dLbl>
            <c:spPr>
              <a:noFill/>
              <a:ln w="23935">
                <a:noFill/>
              </a:ln>
            </c:spPr>
            <c:txPr>
              <a:bodyPr/>
              <a:lstStyle/>
              <a:p>
                <a:pPr>
                  <a:defRPr sz="1319" b="1"/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Лист1!$A$2:$A$12</c:f>
              <c:strCache>
                <c:ptCount val="11"/>
                <c:pt idx="0">
                  <c:v>Налог на доходы физических лиц</c:v>
                </c:pt>
                <c:pt idx="1">
                  <c:v>Акцизы на нефтепродукты</c:v>
                </c:pt>
                <c:pt idx="2">
                  <c:v>Упрощенная система налогообложения</c:v>
                </c:pt>
                <c:pt idx="3">
                  <c:v>Единый сельскохозяйственный налог</c:v>
                </c:pt>
                <c:pt idx="4">
                  <c:v>Налог с применением патентной системы налогооблажения</c:v>
                </c:pt>
                <c:pt idx="5">
                  <c:v>Транспортный налог с физических лиц</c:v>
                </c:pt>
                <c:pt idx="6">
                  <c:v>Платежи за пользование природными ресурсами</c:v>
                </c:pt>
                <c:pt idx="7">
                  <c:v>Государственная пошлина</c:v>
                </c:pt>
                <c:pt idx="8">
                  <c:v>Доходы от использования имущества</c:v>
                </c:pt>
                <c:pt idx="9">
                  <c:v>Доходы от продажи материальных и нематериальных активов</c:v>
                </c:pt>
                <c:pt idx="10">
                  <c:v>Штрафы, санкции, возмещение ущерба</c:v>
                </c:pt>
              </c:strCache>
            </c:strRef>
          </c:cat>
          <c:val>
            <c:numRef>
              <c:f>Лист1!$B$2:$B$12</c:f>
              <c:numCache>
                <c:formatCode>#,##0</c:formatCode>
                <c:ptCount val="11"/>
                <c:pt idx="0" formatCode="#,##0.0">
                  <c:v>669304.30000000005</c:v>
                </c:pt>
                <c:pt idx="1">
                  <c:v>23714</c:v>
                </c:pt>
                <c:pt idx="2">
                  <c:v>56667</c:v>
                </c:pt>
                <c:pt idx="3">
                  <c:v>2713</c:v>
                </c:pt>
                <c:pt idx="4">
                  <c:v>2384</c:v>
                </c:pt>
                <c:pt idx="5">
                  <c:v>12411</c:v>
                </c:pt>
                <c:pt idx="6">
                  <c:v>103281</c:v>
                </c:pt>
                <c:pt idx="7">
                  <c:v>10</c:v>
                </c:pt>
                <c:pt idx="8">
                  <c:v>23981</c:v>
                </c:pt>
                <c:pt idx="9">
                  <c:v>8480</c:v>
                </c:pt>
                <c:pt idx="10">
                  <c:v>1000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F479-416B-A703-11CD1F7A6D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3932">
          <a:noFill/>
        </a:ln>
      </c:spPr>
    </c:plotArea>
    <c:legend>
      <c:legendPos val="b"/>
      <c:layout>
        <c:manualLayout>
          <c:xMode val="edge"/>
          <c:yMode val="edge"/>
          <c:x val="0.4812378676371491"/>
          <c:y val="0.13498799958070826"/>
          <c:w val="0.49332371955066623"/>
          <c:h val="0.40883061104965318"/>
        </c:manualLayout>
      </c:layout>
      <c:overlay val="0"/>
      <c:txPr>
        <a:bodyPr/>
        <a:lstStyle/>
        <a:p>
          <a:pPr>
            <a:defRPr sz="1131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508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ru-RU" sz="1400" dirty="0" smtClean="0"/>
              <a:t>2026 </a:t>
            </a:r>
            <a:r>
              <a:rPr lang="ru-RU" sz="1400" dirty="0"/>
              <a:t>год</a:t>
            </a:r>
          </a:p>
        </c:rich>
      </c:tx>
      <c:layout>
        <c:manualLayout>
          <c:xMode val="edge"/>
          <c:yMode val="edge"/>
          <c:x val="0.14338668920393233"/>
          <c:y val="3.3999684625334529E-2"/>
        </c:manualLayout>
      </c:layout>
      <c:overlay val="0"/>
    </c:title>
    <c:autoTitleDeleted val="0"/>
    <c:view3D>
      <c:rotX val="9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8571661967727024E-4"/>
          <c:y val="0"/>
          <c:w val="0.49158154750519284"/>
          <c:h val="0.7705699010938156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explosion val="10"/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1-CD5B-42D3-A057-AB24F493190E}"/>
              </c:ext>
            </c:extLst>
          </c:dPt>
          <c:dPt>
            <c:idx val="1"/>
            <c:bubble3D val="0"/>
            <c:spPr>
              <a:solidFill>
                <a:srgbClr val="0070C0"/>
              </a:solidFill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3-CD5B-42D3-A057-AB24F493190E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5-CD5B-42D3-A057-AB24F493190E}"/>
              </c:ext>
            </c:extLst>
          </c:dPt>
          <c:dPt>
            <c:idx val="3"/>
            <c:bubble3D val="0"/>
            <c:spPr>
              <a:solidFill>
                <a:srgbClr val="FFC000"/>
              </a:solidFill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7-CD5B-42D3-A057-AB24F493190E}"/>
              </c:ext>
            </c:extLst>
          </c:dPt>
          <c:dPt>
            <c:idx val="4"/>
            <c:bubble3D val="0"/>
            <c:spPr>
              <a:solidFill>
                <a:srgbClr val="00B0F0"/>
              </a:solidFill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9-CD5B-42D3-A057-AB24F493190E}"/>
              </c:ext>
            </c:extLst>
          </c:dPt>
          <c:dPt>
            <c:idx val="5"/>
            <c:bubble3D val="0"/>
            <c:spPr>
              <a:solidFill>
                <a:srgbClr val="7030A0"/>
              </a:solidFill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B-CD5B-42D3-A057-AB24F493190E}"/>
              </c:ext>
            </c:extLst>
          </c:dPt>
          <c:dPt>
            <c:idx val="6"/>
            <c:bubble3D val="0"/>
            <c:spPr>
              <a:solidFill>
                <a:srgbClr val="FFCCFF"/>
              </a:solidFill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D-CD5B-42D3-A057-AB24F493190E}"/>
              </c:ext>
            </c:extLst>
          </c:dPt>
          <c:dPt>
            <c:idx val="7"/>
            <c:bubble3D val="0"/>
            <c:spPr>
              <a:solidFill>
                <a:srgbClr val="FF0000"/>
              </a:solidFill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F-CD5B-42D3-A057-AB24F493190E}"/>
              </c:ext>
            </c:extLst>
          </c:dPt>
          <c:dLbls>
            <c:dLbl>
              <c:idx val="0"/>
              <c:layout>
                <c:manualLayout>
                  <c:x val="-0.12801931355495633"/>
                  <c:y val="5.718632984441478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58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D5B-42D3-A057-AB24F493190E}"/>
                </c:ext>
              </c:extLst>
            </c:dLbl>
            <c:dLbl>
              <c:idx val="1"/>
              <c:layout>
                <c:manualLayout>
                  <c:x val="2.1585128456875241E-2"/>
                  <c:y val="-1.263122563846584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D5B-42D3-A057-AB24F493190E}"/>
                </c:ext>
              </c:extLst>
            </c:dLbl>
            <c:dLbl>
              <c:idx val="2"/>
              <c:layout>
                <c:manualLayout>
                  <c:x val="1.3821659547012347E-2"/>
                  <c:y val="1.416372359252728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D5B-42D3-A057-AB24F493190E}"/>
                </c:ext>
              </c:extLst>
            </c:dLbl>
            <c:dLbl>
              <c:idx val="3"/>
              <c:layout>
                <c:manualLayout>
                  <c:x val="-4.6104234913985513E-2"/>
                  <c:y val="2.424828383700715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D5B-42D3-A057-AB24F493190E}"/>
                </c:ext>
              </c:extLst>
            </c:dLbl>
            <c:dLbl>
              <c:idx val="4"/>
              <c:layout>
                <c:manualLayout>
                  <c:x val="0.1001596383822517"/>
                  <c:y val="-9.08926785912677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16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D5B-42D3-A057-AB24F493190E}"/>
                </c:ext>
              </c:extLst>
            </c:dLbl>
            <c:dLbl>
              <c:idx val="5"/>
              <c:layout>
                <c:manualLayout>
                  <c:x val="5.1210150197189289E-2"/>
                  <c:y val="3.782834771097426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CD5B-42D3-A057-AB24F493190E}"/>
                </c:ext>
              </c:extLst>
            </c:dLbl>
            <c:dLbl>
              <c:idx val="6"/>
              <c:layout>
                <c:manualLayout>
                  <c:x val="-2.4317739897890513E-2"/>
                  <c:y val="-1.310906769357396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CD5B-42D3-A057-AB24F493190E}"/>
                </c:ext>
              </c:extLst>
            </c:dLbl>
            <c:dLbl>
              <c:idx val="7"/>
              <c:layout>
                <c:manualLayout>
                  <c:x val="4.4838722690142649E-2"/>
                  <c:y val="6.589702083180125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CD5B-42D3-A057-AB24F493190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Образование</c:v>
                </c:pt>
                <c:pt idx="1">
                  <c:v>Общегосударственные вопросы</c:v>
                </c:pt>
                <c:pt idx="2">
                  <c:v>Культура, кинематография</c:v>
                </c:pt>
                <c:pt idx="3">
                  <c:v>Социальная политика</c:v>
                </c:pt>
                <c:pt idx="4">
                  <c:v>Национальная экономика</c:v>
                </c:pt>
                <c:pt idx="5">
                  <c:v>Жилищно-коммунальное хозяйство</c:v>
                </c:pt>
                <c:pt idx="6">
                  <c:v>Межбюджетные трансферты общего характера бюджетам бюджетной системы Российской Федерации</c:v>
                </c:pt>
                <c:pt idx="7">
                  <c:v>Прочие разделы</c:v>
                </c:pt>
              </c:strCache>
            </c:strRef>
          </c:cat>
          <c:val>
            <c:numRef>
              <c:f>Лист1!$B$2:$B$9</c:f>
              <c:numCache>
                <c:formatCode>#,##0.0</c:formatCode>
                <c:ptCount val="8"/>
                <c:pt idx="0">
                  <c:v>1290360.9000000004</c:v>
                </c:pt>
                <c:pt idx="1">
                  <c:v>59013.2</c:v>
                </c:pt>
                <c:pt idx="2">
                  <c:v>140345</c:v>
                </c:pt>
                <c:pt idx="3">
                  <c:v>52298</c:v>
                </c:pt>
                <c:pt idx="4">
                  <c:v>1214202.1000000001</c:v>
                </c:pt>
                <c:pt idx="5">
                  <c:v>423597.1</c:v>
                </c:pt>
                <c:pt idx="6">
                  <c:v>120306.5</c:v>
                </c:pt>
                <c:pt idx="7">
                  <c:v>325890.99999999994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CD5B-42D3-A057-AB24F493190E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0"/>
          <c:y val="0.6480893750459652"/>
          <c:w val="0.52135047634708964"/>
          <c:h val="0.35159375875293974"/>
        </c:manualLayout>
      </c:layout>
      <c:overlay val="0"/>
      <c:txPr>
        <a:bodyPr/>
        <a:lstStyle/>
        <a:p>
          <a:pPr>
            <a:defRPr sz="8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9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anchor="t" anchorCtr="0"/>
          <a:lstStyle/>
          <a:p>
            <a:pPr>
              <a:defRPr sz="1400"/>
            </a:pPr>
            <a:r>
              <a:rPr lang="ru-RU" sz="1400" dirty="0" smtClean="0"/>
              <a:t>2027год</a:t>
            </a:r>
            <a:endParaRPr lang="ru-RU" sz="1400" dirty="0"/>
          </a:p>
        </c:rich>
      </c:tx>
      <c:layout>
        <c:manualLayout>
          <c:xMode val="edge"/>
          <c:yMode val="edge"/>
          <c:x val="0.66717501581594163"/>
          <c:y val="4.1746941872149834E-2"/>
        </c:manualLayout>
      </c:layout>
      <c:overlay val="1"/>
    </c:title>
    <c:autoTitleDeleted val="0"/>
    <c:view3D>
      <c:rotX val="9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670471174546993"/>
          <c:y val="0"/>
          <c:w val="0.77448626463445813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spPr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explosion val="10"/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1-BA2E-49CB-8EA1-8E059F03D09F}"/>
              </c:ext>
            </c:extLst>
          </c:dPt>
          <c:dPt>
            <c:idx val="1"/>
            <c:bubble3D val="0"/>
            <c:spPr>
              <a:solidFill>
                <a:srgbClr val="0070C0"/>
              </a:solidFill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3-BA2E-49CB-8EA1-8E059F03D09F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5-BA2E-49CB-8EA1-8E059F03D09F}"/>
              </c:ext>
            </c:extLst>
          </c:dPt>
          <c:dPt>
            <c:idx val="3"/>
            <c:bubble3D val="0"/>
            <c:spPr>
              <a:solidFill>
                <a:srgbClr val="FFC000"/>
              </a:solidFill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7-BA2E-49CB-8EA1-8E059F03D09F}"/>
              </c:ext>
            </c:extLst>
          </c:dPt>
          <c:dPt>
            <c:idx val="4"/>
            <c:bubble3D val="0"/>
            <c:spPr>
              <a:solidFill>
                <a:srgbClr val="00B0F0"/>
              </a:solidFill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9-BA2E-49CB-8EA1-8E059F03D09F}"/>
              </c:ext>
            </c:extLst>
          </c:dPt>
          <c:dPt>
            <c:idx val="5"/>
            <c:bubble3D val="0"/>
            <c:spPr>
              <a:solidFill>
                <a:srgbClr val="7030A0"/>
              </a:solidFill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B-BA2E-49CB-8EA1-8E059F03D09F}"/>
              </c:ext>
            </c:extLst>
          </c:dPt>
          <c:dPt>
            <c:idx val="6"/>
            <c:bubble3D val="0"/>
            <c:spPr>
              <a:solidFill>
                <a:srgbClr val="FFCCFF"/>
              </a:solidFill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D-BA2E-49CB-8EA1-8E059F03D09F}"/>
              </c:ext>
            </c:extLst>
          </c:dPt>
          <c:dPt>
            <c:idx val="7"/>
            <c:bubble3D val="0"/>
            <c:spPr>
              <a:solidFill>
                <a:srgbClr val="FF0000"/>
              </a:solidFill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F-BA2E-49CB-8EA1-8E059F03D09F}"/>
              </c:ext>
            </c:extLst>
          </c:dPt>
          <c:dLbls>
            <c:dLbl>
              <c:idx val="0"/>
              <c:layout>
                <c:manualLayout>
                  <c:x val="-0.19019946249788391"/>
                  <c:y val="-3.034213755518735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A2E-49CB-8EA1-8E059F03D09F}"/>
                </c:ext>
              </c:extLst>
            </c:dLbl>
            <c:dLbl>
              <c:idx val="1"/>
              <c:layout>
                <c:manualLayout>
                  <c:x val="-7.2920572101844383E-2"/>
                  <c:y val="2.683868159870407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A2E-49CB-8EA1-8E059F03D09F}"/>
                </c:ext>
              </c:extLst>
            </c:dLbl>
            <c:dLbl>
              <c:idx val="2"/>
              <c:layout>
                <c:manualLayout>
                  <c:x val="9.1267406960110944E-2"/>
                  <c:y val="-9.724111883119071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A2E-49CB-8EA1-8E059F03D09F}"/>
                </c:ext>
              </c:extLst>
            </c:dLbl>
            <c:dLbl>
              <c:idx val="3"/>
              <c:layout>
                <c:manualLayout>
                  <c:x val="0.10055031936892503"/>
                  <c:y val="-7.152072932893599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A2E-49CB-8EA1-8E059F03D09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ru-RU" dirty="0" smtClean="0"/>
                      <a:t>7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A2E-49CB-8EA1-8E059F03D09F}"/>
                </c:ext>
              </c:extLst>
            </c:dLbl>
            <c:dLbl>
              <c:idx val="5"/>
              <c:layout>
                <c:manualLayout>
                  <c:x val="0.16515749799002191"/>
                  <c:y val="-8.3723984998713215E-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BA2E-49CB-8EA1-8E059F03D09F}"/>
                </c:ext>
              </c:extLst>
            </c:dLbl>
            <c:dLbl>
              <c:idx val="6"/>
              <c:layout>
                <c:manualLayout>
                  <c:x val="-4.2153682287036615E-2"/>
                  <c:y val="-4.529871909205987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BA2E-49CB-8EA1-8E059F03D09F}"/>
                </c:ext>
              </c:extLst>
            </c:dLbl>
            <c:dLbl>
              <c:idx val="7"/>
              <c:layout>
                <c:manualLayout>
                  <c:x val="1.3908604077805527E-2"/>
                  <c:y val="-2.967155675661107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BA2E-49CB-8EA1-8E059F03D09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Образование</c:v>
                </c:pt>
                <c:pt idx="1">
                  <c:v>Общегосударственные вопросы</c:v>
                </c:pt>
                <c:pt idx="2">
                  <c:v>Культура, кинематография</c:v>
                </c:pt>
                <c:pt idx="3">
                  <c:v>Социальная политика</c:v>
                </c:pt>
                <c:pt idx="4">
                  <c:v>Национальная экономика</c:v>
                </c:pt>
                <c:pt idx="5">
                  <c:v>Жилищно-коммунальное хозяйство</c:v>
                </c:pt>
                <c:pt idx="6">
                  <c:v>Межбюджетные трансферты общего характера бюджетам бюджетной системы Российской Федерации</c:v>
                </c:pt>
                <c:pt idx="7">
                  <c:v>Прочие разделы</c:v>
                </c:pt>
              </c:strCache>
            </c:strRef>
          </c:cat>
          <c:val>
            <c:numRef>
              <c:f>Лист1!$B$2:$B$9</c:f>
              <c:numCache>
                <c:formatCode>#,##0.0</c:formatCode>
                <c:ptCount val="8"/>
                <c:pt idx="0">
                  <c:v>599615.6</c:v>
                </c:pt>
                <c:pt idx="1">
                  <c:v>54828.1</c:v>
                </c:pt>
                <c:pt idx="2">
                  <c:v>142679.29999999999</c:v>
                </c:pt>
                <c:pt idx="3">
                  <c:v>69150.100000000006</c:v>
                </c:pt>
                <c:pt idx="4">
                  <c:v>80926</c:v>
                </c:pt>
                <c:pt idx="5">
                  <c:v>207225.3</c:v>
                </c:pt>
                <c:pt idx="6">
                  <c:v>110277.2</c:v>
                </c:pt>
                <c:pt idx="7">
                  <c:v>53574.700000000084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BA2E-49CB-8EA1-8E059F03D09F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9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anchor="t" anchorCtr="0"/>
          <a:lstStyle/>
          <a:p>
            <a:pPr>
              <a:defRPr sz="1400"/>
            </a:pPr>
            <a:r>
              <a:rPr lang="ru-RU" sz="1400" dirty="0" smtClean="0"/>
              <a:t>2028 </a:t>
            </a:r>
            <a:r>
              <a:rPr lang="ru-RU" sz="1400" dirty="0"/>
              <a:t>год</a:t>
            </a:r>
          </a:p>
        </c:rich>
      </c:tx>
      <c:layout>
        <c:manualLayout>
          <c:xMode val="edge"/>
          <c:yMode val="edge"/>
          <c:x val="0.66717501581594163"/>
          <c:y val="4.1746941872149834E-2"/>
        </c:manualLayout>
      </c:layout>
      <c:overlay val="1"/>
    </c:title>
    <c:autoTitleDeleted val="0"/>
    <c:view3D>
      <c:rotX val="9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828503102529118E-2"/>
          <c:y val="0"/>
          <c:w val="0.77448626463445813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2025</c:v>
                </c:pt>
              </c:strCache>
            </c:strRef>
          </c:tx>
          <c:spPr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explosion val="10"/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1-9E5E-4B6A-B3ED-3148CD1DE863}"/>
              </c:ext>
            </c:extLst>
          </c:dPt>
          <c:dPt>
            <c:idx val="1"/>
            <c:bubble3D val="0"/>
            <c:spPr>
              <a:solidFill>
                <a:srgbClr val="0070C0"/>
              </a:solidFill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3-9E5E-4B6A-B3ED-3148CD1DE863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5-9E5E-4B6A-B3ED-3148CD1DE863}"/>
              </c:ext>
            </c:extLst>
          </c:dPt>
          <c:dPt>
            <c:idx val="3"/>
            <c:bubble3D val="0"/>
            <c:spPr>
              <a:solidFill>
                <a:srgbClr val="FFC000"/>
              </a:solidFill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7-9E5E-4B6A-B3ED-3148CD1DE863}"/>
              </c:ext>
            </c:extLst>
          </c:dPt>
          <c:dPt>
            <c:idx val="4"/>
            <c:bubble3D val="0"/>
            <c:spPr>
              <a:solidFill>
                <a:srgbClr val="00B0F0"/>
              </a:solidFill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9-9E5E-4B6A-B3ED-3148CD1DE863}"/>
              </c:ext>
            </c:extLst>
          </c:dPt>
          <c:dPt>
            <c:idx val="5"/>
            <c:bubble3D val="0"/>
            <c:spPr>
              <a:solidFill>
                <a:srgbClr val="7030A0"/>
              </a:solidFill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B-9E5E-4B6A-B3ED-3148CD1DE863}"/>
              </c:ext>
            </c:extLst>
          </c:dPt>
          <c:dPt>
            <c:idx val="6"/>
            <c:bubble3D val="0"/>
            <c:spPr>
              <a:solidFill>
                <a:srgbClr val="FFCCFF"/>
              </a:solidFill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D-9E5E-4B6A-B3ED-3148CD1DE863}"/>
              </c:ext>
            </c:extLst>
          </c:dPt>
          <c:dPt>
            <c:idx val="7"/>
            <c:bubble3D val="0"/>
            <c:spPr>
              <a:solidFill>
                <a:srgbClr val="FF0000"/>
              </a:solidFill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F-9E5E-4B6A-B3ED-3148CD1DE863}"/>
              </c:ext>
            </c:extLst>
          </c:dPt>
          <c:dLbls>
            <c:dLbl>
              <c:idx val="0"/>
              <c:layout>
                <c:manualLayout>
                  <c:x val="-0.19019946249788391"/>
                  <c:y val="-3.034213755518735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E5E-4B6A-B3ED-3148CD1DE863}"/>
                </c:ext>
              </c:extLst>
            </c:dLbl>
            <c:dLbl>
              <c:idx val="1"/>
              <c:layout>
                <c:manualLayout>
                  <c:x val="1.8479462580133534E-2"/>
                  <c:y val="3.101370450199680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E5E-4B6A-B3ED-3148CD1DE863}"/>
                </c:ext>
              </c:extLst>
            </c:dLbl>
            <c:dLbl>
              <c:idx val="2"/>
              <c:layout>
                <c:manualLayout>
                  <c:x val="9.5619789564014637E-2"/>
                  <c:y val="-0.10559050720562088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E5E-4B6A-B3ED-3148CD1DE863}"/>
                </c:ext>
              </c:extLst>
            </c:dLbl>
            <c:dLbl>
              <c:idx val="3"/>
              <c:layout>
                <c:manualLayout>
                  <c:x val="-8.2592457286676593E-3"/>
                  <c:y val="2.867193116422362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E5E-4B6A-B3ED-3148CD1DE863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ru-RU" dirty="0" smtClean="0"/>
                      <a:t>12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E5E-4B6A-B3ED-3148CD1DE863}"/>
                </c:ext>
              </c:extLst>
            </c:dLbl>
            <c:dLbl>
              <c:idx val="5"/>
              <c:layout>
                <c:manualLayout>
                  <c:x val="0.15210035017831075"/>
                  <c:y val="6.178317295823766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E5E-4B6A-B3ED-3148CD1DE863}"/>
                </c:ext>
              </c:extLst>
            </c:dLbl>
            <c:dLbl>
              <c:idx val="6"/>
              <c:layout>
                <c:manualLayout>
                  <c:x val="0.10147494364178598"/>
                  <c:y val="0.1133396600221094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E5E-4B6A-B3ED-3148CD1DE863}"/>
                </c:ext>
              </c:extLst>
            </c:dLbl>
            <c:dLbl>
              <c:idx val="7"/>
              <c:layout>
                <c:manualLayout>
                  <c:x val="-3.3005625197485074E-2"/>
                  <c:y val="-4.623391633321163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9E5E-4B6A-B3ED-3148CD1DE86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Образование</c:v>
                </c:pt>
                <c:pt idx="1">
                  <c:v>Общегосударственные вопросы</c:v>
                </c:pt>
                <c:pt idx="2">
                  <c:v>Культура, кинематография</c:v>
                </c:pt>
                <c:pt idx="3">
                  <c:v>Социальная политика</c:v>
                </c:pt>
                <c:pt idx="4">
                  <c:v>Национальная экономика</c:v>
                </c:pt>
                <c:pt idx="5">
                  <c:v>Жилищно-коммунальное хозяйство</c:v>
                </c:pt>
                <c:pt idx="6">
                  <c:v>Межбюджетные трансферты общего характера бюджетам бюджетной системы Российской Федерации</c:v>
                </c:pt>
                <c:pt idx="7">
                  <c:v>Прочие разделы</c:v>
                </c:pt>
              </c:strCache>
            </c:strRef>
          </c:cat>
          <c:val>
            <c:numRef>
              <c:f>Лист1!$B$2:$B$9</c:f>
              <c:numCache>
                <c:formatCode>#,##0.0</c:formatCode>
                <c:ptCount val="8"/>
                <c:pt idx="0">
                  <c:v>623939.69999999902</c:v>
                </c:pt>
                <c:pt idx="1">
                  <c:v>54828.1</c:v>
                </c:pt>
                <c:pt idx="2">
                  <c:v>152017.20000000001</c:v>
                </c:pt>
                <c:pt idx="3">
                  <c:v>55537</c:v>
                </c:pt>
                <c:pt idx="4">
                  <c:v>132362.70000000001</c:v>
                </c:pt>
                <c:pt idx="5">
                  <c:v>146730.29999999999</c:v>
                </c:pt>
                <c:pt idx="6">
                  <c:v>107033.1</c:v>
                </c:pt>
                <c:pt idx="7">
                  <c:v>56138.299999999959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9E5E-4B6A-B3ED-3148CD1DE863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9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 b="0" i="0" dirty="0" smtClean="0">
                <a:latin typeface="Times New Roman" pitchFamily="18" charset="0"/>
                <a:cs typeface="Times New Roman" pitchFamily="18" charset="0"/>
              </a:rPr>
              <a:t>Всего на 2026 год</a:t>
            </a:r>
            <a:r>
              <a:rPr lang="ru-RU" sz="2000" b="0" i="0" baseline="0" dirty="0" smtClean="0">
                <a:latin typeface="Times New Roman" pitchFamily="18" charset="0"/>
                <a:cs typeface="Times New Roman" pitchFamily="18" charset="0"/>
              </a:rPr>
              <a:t>  139 051,2 тыс. руб</a:t>
            </a:r>
            <a:r>
              <a:rPr lang="ru-RU" b="0" baseline="0" dirty="0" smtClean="0"/>
              <a:t>.</a:t>
            </a:r>
            <a:endParaRPr lang="ru-RU" b="0" dirty="0"/>
          </a:p>
        </c:rich>
      </c:tx>
      <c:layout>
        <c:manualLayout>
          <c:xMode val="edge"/>
          <c:yMode val="edge"/>
          <c:x val="3.7789544671568163E-2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37268327922027356"/>
          <c:y val="7.1551443114507743E-2"/>
          <c:w val="0.62731672077972644"/>
          <c:h val="0.8831959095188254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explosion val="8"/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DDA4-4053-8261-4E95D50DFFE6}"/>
              </c:ext>
            </c:extLst>
          </c:dPt>
          <c:dPt>
            <c:idx val="2"/>
            <c:bubble3D val="0"/>
            <c:spPr>
              <a:solidFill>
                <a:srgbClr val="FFFA00"/>
              </a:solidFill>
              <a:ln>
                <a:solidFill>
                  <a:srgbClr val="FF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DDA4-4053-8261-4E95D50DFFE6}"/>
              </c:ext>
            </c:extLst>
          </c:dPt>
          <c:dPt>
            <c:idx val="3"/>
            <c:bubble3D val="0"/>
            <c:explosion val="10"/>
            <c:extLst>
              <c:ext xmlns:c16="http://schemas.microsoft.com/office/drawing/2014/chart" uri="{C3380CC4-5D6E-409C-BE32-E72D297353CC}">
                <c16:uniqueId val="{00000003-DDA4-4053-8261-4E95D50DFFE6}"/>
              </c:ext>
            </c:extLst>
          </c:dPt>
          <c:dLbls>
            <c:dLbl>
              <c:idx val="0"/>
              <c:layout>
                <c:manualLayout>
                  <c:x val="5.0356554360003617E-3"/>
                  <c:y val="-2.3206485829060141E-3"/>
                </c:manualLayout>
              </c:layout>
              <c:spPr/>
              <c:txPr>
                <a:bodyPr/>
                <a:lstStyle/>
                <a:p>
                  <a:pPr>
                    <a:defRPr sz="16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DA4-4053-8261-4E95D50DFFE6}"/>
                </c:ext>
              </c:extLst>
            </c:dLbl>
            <c:dLbl>
              <c:idx val="1"/>
              <c:layout>
                <c:manualLayout>
                  <c:x val="7.513612194699032E-2"/>
                  <c:y val="-9.7467240482051701E-2"/>
                </c:manualLayout>
              </c:layout>
              <c:spPr/>
              <c:txPr>
                <a:bodyPr/>
                <a:lstStyle/>
                <a:p>
                  <a:pPr>
                    <a:defRPr sz="16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DA4-4053-8261-4E95D50DFFE6}"/>
                </c:ext>
              </c:extLst>
            </c:dLbl>
            <c:dLbl>
              <c:idx val="2"/>
              <c:layout>
                <c:manualLayout>
                  <c:x val="3.296622285997286E-2"/>
                  <c:y val="-3.24890801606839E-2"/>
                </c:manualLayout>
              </c:layout>
              <c:spPr/>
              <c:txPr>
                <a:bodyPr/>
                <a:lstStyle/>
                <a:p>
                  <a:pPr>
                    <a:defRPr sz="16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DA4-4053-8261-4E95D50DFFE6}"/>
                </c:ext>
              </c:extLst>
            </c:dLbl>
            <c:dLbl>
              <c:idx val="3"/>
              <c:layout>
                <c:manualLayout>
                  <c:x val="-3.8833605644225083E-2"/>
                  <c:y val="-3.0168431577777932E-2"/>
                </c:manualLayout>
              </c:layout>
              <c:spPr/>
              <c:txPr>
                <a:bodyPr/>
                <a:lstStyle/>
                <a:p>
                  <a:pPr>
                    <a:defRPr sz="16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DA4-4053-8261-4E95D50DFFE6}"/>
                </c:ext>
              </c:extLst>
            </c:dLbl>
            <c:dLbl>
              <c:idx val="4"/>
              <c:layout>
                <c:manualLayout>
                  <c:x val="-7.7258939037926216E-2"/>
                  <c:y val="-7.6581403235897766E-2"/>
                </c:manualLayout>
              </c:layout>
              <c:spPr/>
              <c:txPr>
                <a:bodyPr/>
                <a:lstStyle/>
                <a:p>
                  <a:pPr>
                    <a:defRPr sz="16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DA4-4053-8261-4E95D50DFF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Сельское хозяйство и ры-боловство</c:v>
                </c:pt>
                <c:pt idx="1">
                  <c:v>Транспорт</c:v>
                </c:pt>
                <c:pt idx="2">
                  <c:v>Дорожное хозяйство (дорожные фонды)</c:v>
                </c:pt>
                <c:pt idx="3">
                  <c:v>Связь и информатика</c:v>
                </c:pt>
                <c:pt idx="4">
                  <c:v>Другие вопросы в области национальной экономики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7384.5</c:v>
                </c:pt>
                <c:pt idx="1">
                  <c:v>19797.400000000001</c:v>
                </c:pt>
                <c:pt idx="2">
                  <c:v>77359</c:v>
                </c:pt>
                <c:pt idx="3">
                  <c:v>776.5</c:v>
                </c:pt>
                <c:pt idx="4">
                  <c:v>33733.800000000003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DA4-4053-8261-4E95D50DFF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8.5270851658684216E-3"/>
          <c:y val="0.20914288032323894"/>
          <c:w val="0.31997515056940701"/>
          <c:h val="0.75661001116835025"/>
        </c:manualLayout>
      </c:layout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D0C46B-77D3-4F91-86C8-AB6248AF7006}" type="doc">
      <dgm:prSet loTypeId="urn:microsoft.com/office/officeart/2005/8/layout/cycle4#1" loCatId="relationship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55D56FDB-7F09-481D-BDAB-1F228372E6AE}">
      <dgm:prSet phldrT="[Текст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dirty="0" smtClean="0">
              <a:solidFill>
                <a:schemeClr val="accent5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Дотации</a:t>
          </a:r>
          <a:endParaRPr lang="ru-RU" dirty="0">
            <a:solidFill>
              <a:schemeClr val="accent5">
                <a:lumMod val="5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</dgm:t>
    </dgm:pt>
    <dgm:pt modelId="{9824B45D-CDC1-4FFF-8925-2C3BC9227721}" type="parTrans" cxnId="{F980068B-0825-4AA9-A158-1694B36EE8EF}">
      <dgm:prSet/>
      <dgm:spPr/>
      <dgm:t>
        <a:bodyPr/>
        <a:lstStyle/>
        <a:p>
          <a:endParaRPr lang="ru-RU"/>
        </a:p>
      </dgm:t>
    </dgm:pt>
    <dgm:pt modelId="{45B46CF5-CF86-4F32-8ECD-1868B029FFA3}" type="sibTrans" cxnId="{F980068B-0825-4AA9-A158-1694B36EE8EF}">
      <dgm:prSet/>
      <dgm:spPr/>
      <dgm:t>
        <a:bodyPr/>
        <a:lstStyle/>
        <a:p>
          <a:endParaRPr lang="ru-RU"/>
        </a:p>
      </dgm:t>
    </dgm:pt>
    <dgm:pt modelId="{1EEFF3EF-4A05-4B92-B029-BDAC98DAEA52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solidFill>
                <a:schemeClr val="accent5">
                  <a:lumMod val="50000"/>
                </a:schemeClr>
              </a:solidFill>
            </a:rPr>
            <a:t>2026 г. – 108898,4 </a:t>
          </a:r>
          <a:r>
            <a:rPr lang="ru-RU" sz="1400" dirty="0" err="1" smtClean="0">
              <a:solidFill>
                <a:schemeClr val="accent5">
                  <a:lumMod val="50000"/>
                </a:schemeClr>
              </a:solidFill>
            </a:rPr>
            <a:t>тыс.руб</a:t>
          </a:r>
          <a:r>
            <a:rPr lang="ru-RU" sz="1400" dirty="0" smtClean="0">
              <a:solidFill>
                <a:schemeClr val="accent5">
                  <a:lumMod val="50000"/>
                </a:schemeClr>
              </a:solidFill>
            </a:rPr>
            <a:t>. (8,3%) </a:t>
          </a:r>
          <a:endParaRPr lang="ru-RU" sz="1400" dirty="0">
            <a:solidFill>
              <a:schemeClr val="accent5">
                <a:lumMod val="50000"/>
              </a:schemeClr>
            </a:solidFill>
          </a:endParaRPr>
        </a:p>
      </dgm:t>
    </dgm:pt>
    <dgm:pt modelId="{0D71A1F6-DEA5-421D-94B2-0E4D2B3211B1}" type="parTrans" cxnId="{FF224F86-CD19-4AB7-91CB-D103C5E74FC2}">
      <dgm:prSet/>
      <dgm:spPr/>
      <dgm:t>
        <a:bodyPr/>
        <a:lstStyle/>
        <a:p>
          <a:endParaRPr lang="ru-RU"/>
        </a:p>
      </dgm:t>
    </dgm:pt>
    <dgm:pt modelId="{9147142D-65C2-463A-A291-EB8AE43066DB}" type="sibTrans" cxnId="{FF224F86-CD19-4AB7-91CB-D103C5E74FC2}">
      <dgm:prSet/>
      <dgm:spPr/>
      <dgm:t>
        <a:bodyPr/>
        <a:lstStyle/>
        <a:p>
          <a:endParaRPr lang="ru-RU"/>
        </a:p>
      </dgm:t>
    </dgm:pt>
    <dgm:pt modelId="{BCC3C59E-2CC8-4AC8-990B-0C7ABBBFE15D}">
      <dgm:prSet phldrT="[Текст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dirty="0" smtClean="0">
              <a:solidFill>
                <a:schemeClr val="accent5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Субвенции</a:t>
          </a:r>
          <a:endParaRPr lang="ru-RU" dirty="0">
            <a:solidFill>
              <a:schemeClr val="accent5">
                <a:lumMod val="5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</dgm:t>
    </dgm:pt>
    <dgm:pt modelId="{517BEC25-832E-427E-8985-DE2CA5E9DD7D}" type="parTrans" cxnId="{1A762C55-31F2-423D-B993-D8827AA6FD81}">
      <dgm:prSet/>
      <dgm:spPr/>
      <dgm:t>
        <a:bodyPr/>
        <a:lstStyle/>
        <a:p>
          <a:endParaRPr lang="ru-RU"/>
        </a:p>
      </dgm:t>
    </dgm:pt>
    <dgm:pt modelId="{7DF92872-A5CB-4835-BCA2-630CB297AB67}" type="sibTrans" cxnId="{1A762C55-31F2-423D-B993-D8827AA6FD81}">
      <dgm:prSet/>
      <dgm:spPr/>
      <dgm:t>
        <a:bodyPr/>
        <a:lstStyle/>
        <a:p>
          <a:endParaRPr lang="ru-RU"/>
        </a:p>
      </dgm:t>
    </dgm:pt>
    <dgm:pt modelId="{F503A871-F0B3-495D-A0CA-785CB71AF74B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r"/>
          <a:r>
            <a:rPr lang="ru-RU" sz="1400" dirty="0" smtClean="0">
              <a:solidFill>
                <a:schemeClr val="accent5">
                  <a:lumMod val="50000"/>
                </a:schemeClr>
              </a:solidFill>
            </a:rPr>
            <a:t>2026 г. – 591225,6тыс.руб. (45,2%)</a:t>
          </a:r>
          <a:endParaRPr lang="ru-RU" sz="1400" dirty="0">
            <a:solidFill>
              <a:schemeClr val="accent5">
                <a:lumMod val="50000"/>
              </a:schemeClr>
            </a:solidFill>
          </a:endParaRPr>
        </a:p>
      </dgm:t>
    </dgm:pt>
    <dgm:pt modelId="{FB060F92-63CA-41AD-9721-8BA65FD937C4}" type="parTrans" cxnId="{2A35D6EA-D0F0-4092-A333-A79F30C8B692}">
      <dgm:prSet/>
      <dgm:spPr/>
      <dgm:t>
        <a:bodyPr/>
        <a:lstStyle/>
        <a:p>
          <a:endParaRPr lang="ru-RU"/>
        </a:p>
      </dgm:t>
    </dgm:pt>
    <dgm:pt modelId="{473C02A7-CE88-43DF-833E-1B77E9C14DBA}" type="sibTrans" cxnId="{2A35D6EA-D0F0-4092-A333-A79F30C8B692}">
      <dgm:prSet/>
      <dgm:spPr/>
      <dgm:t>
        <a:bodyPr/>
        <a:lstStyle/>
        <a:p>
          <a:endParaRPr lang="ru-RU"/>
        </a:p>
      </dgm:t>
    </dgm:pt>
    <dgm:pt modelId="{5E001EE4-2ECE-4CB8-92B6-E6A2A3722E57}">
      <dgm:prSet phldrT="[Текст]" custT="1"/>
      <dgm:spPr>
        <a:solidFill>
          <a:srgbClr val="FF9999"/>
        </a:solidFill>
      </dgm:spPr>
      <dgm:t>
        <a:bodyPr/>
        <a:lstStyle/>
        <a:p>
          <a:r>
            <a:rPr lang="ru-RU" sz="1600" dirty="0" smtClean="0">
              <a:solidFill>
                <a:schemeClr val="accent5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Иные межбюджетные трансферты</a:t>
          </a:r>
          <a:endParaRPr lang="ru-RU" sz="1600" dirty="0">
            <a:solidFill>
              <a:schemeClr val="accent5">
                <a:lumMod val="5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</dgm:t>
    </dgm:pt>
    <dgm:pt modelId="{AE0E81CA-212D-4BE5-9F1D-CFEF7BA3B46E}" type="parTrans" cxnId="{BB1CD210-6388-4F53-BC84-A038534774CF}">
      <dgm:prSet/>
      <dgm:spPr/>
      <dgm:t>
        <a:bodyPr/>
        <a:lstStyle/>
        <a:p>
          <a:endParaRPr lang="ru-RU"/>
        </a:p>
      </dgm:t>
    </dgm:pt>
    <dgm:pt modelId="{57EB2727-EC7E-44EC-81A1-78E45E53A2FE}" type="sibTrans" cxnId="{BB1CD210-6388-4F53-BC84-A038534774CF}">
      <dgm:prSet/>
      <dgm:spPr/>
      <dgm:t>
        <a:bodyPr/>
        <a:lstStyle/>
        <a:p>
          <a:endParaRPr lang="ru-RU"/>
        </a:p>
      </dgm:t>
    </dgm:pt>
    <dgm:pt modelId="{3C7858A0-C052-4AD4-9337-BEEFDC2447F5}">
      <dgm:prSet phldrT="[Текст]"/>
      <dgm:spPr>
        <a:solidFill>
          <a:srgbClr val="FF99FF"/>
        </a:solidFill>
      </dgm:spPr>
      <dgm:t>
        <a:bodyPr/>
        <a:lstStyle/>
        <a:p>
          <a:r>
            <a:rPr lang="ru-RU" dirty="0" smtClean="0">
              <a:solidFill>
                <a:schemeClr val="accent5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Субсидии</a:t>
          </a:r>
          <a:endParaRPr lang="ru-RU" dirty="0">
            <a:solidFill>
              <a:schemeClr val="accent5">
                <a:lumMod val="5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</dgm:t>
    </dgm:pt>
    <dgm:pt modelId="{7D22AEB4-E62A-450A-B8A2-DA08EC271DAB}" type="parTrans" cxnId="{2B646987-0A8C-47BC-98C4-4530B612C2BA}">
      <dgm:prSet/>
      <dgm:spPr/>
      <dgm:t>
        <a:bodyPr/>
        <a:lstStyle/>
        <a:p>
          <a:endParaRPr lang="ru-RU"/>
        </a:p>
      </dgm:t>
    </dgm:pt>
    <dgm:pt modelId="{D26DDD8D-2FB1-4199-B69D-268C8218D26F}" type="sibTrans" cxnId="{2B646987-0A8C-47BC-98C4-4530B612C2BA}">
      <dgm:prSet/>
      <dgm:spPr/>
      <dgm:t>
        <a:bodyPr/>
        <a:lstStyle/>
        <a:p>
          <a:endParaRPr lang="ru-RU"/>
        </a:p>
      </dgm:t>
    </dgm:pt>
    <dgm:pt modelId="{E89D199D-6057-45A3-96C2-71024E302FAF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r"/>
          <a:r>
            <a:rPr lang="ru-RU" sz="1400" dirty="0" smtClean="0">
              <a:solidFill>
                <a:schemeClr val="accent5">
                  <a:lumMod val="50000"/>
                </a:schemeClr>
              </a:solidFill>
            </a:rPr>
            <a:t>2027 г. – 584898,4 тыс.руб. (51,5%)</a:t>
          </a:r>
          <a:endParaRPr lang="ru-RU" sz="1400" dirty="0">
            <a:solidFill>
              <a:schemeClr val="accent5">
                <a:lumMod val="50000"/>
              </a:schemeClr>
            </a:solidFill>
          </a:endParaRPr>
        </a:p>
      </dgm:t>
    </dgm:pt>
    <dgm:pt modelId="{6AD8335A-E2E2-4578-BC69-7EE0AFE91EA0}" type="parTrans" cxnId="{CCE84D33-968D-42B4-8386-F6967E154F97}">
      <dgm:prSet/>
      <dgm:spPr/>
      <dgm:t>
        <a:bodyPr/>
        <a:lstStyle/>
        <a:p>
          <a:endParaRPr lang="ru-RU"/>
        </a:p>
      </dgm:t>
    </dgm:pt>
    <dgm:pt modelId="{A8371CE8-DA17-4830-AC74-55C94864175A}" type="sibTrans" cxnId="{CCE84D33-968D-42B4-8386-F6967E154F97}">
      <dgm:prSet/>
      <dgm:spPr/>
      <dgm:t>
        <a:bodyPr/>
        <a:lstStyle/>
        <a:p>
          <a:endParaRPr lang="ru-RU"/>
        </a:p>
      </dgm:t>
    </dgm:pt>
    <dgm:pt modelId="{39CF0706-3989-48AA-8DD6-08A3A2FAF352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r"/>
          <a:r>
            <a:rPr lang="ru-RU" sz="1400" dirty="0" smtClean="0">
              <a:solidFill>
                <a:schemeClr val="accent5">
                  <a:lumMod val="50000"/>
                </a:schemeClr>
              </a:solidFill>
            </a:rPr>
            <a:t>2028 г. – 582490,9 тыс.руб. (51,6%)</a:t>
          </a:r>
          <a:endParaRPr lang="ru-RU" sz="1400" dirty="0">
            <a:solidFill>
              <a:schemeClr val="accent5">
                <a:lumMod val="50000"/>
              </a:schemeClr>
            </a:solidFill>
          </a:endParaRPr>
        </a:p>
      </dgm:t>
    </dgm:pt>
    <dgm:pt modelId="{E70A7DA2-BB96-45D9-B7C4-2214E7B47C87}" type="parTrans" cxnId="{3D4EB615-29AA-4AFE-9549-683C2A92B798}">
      <dgm:prSet/>
      <dgm:spPr/>
      <dgm:t>
        <a:bodyPr/>
        <a:lstStyle/>
        <a:p>
          <a:endParaRPr lang="ru-RU"/>
        </a:p>
      </dgm:t>
    </dgm:pt>
    <dgm:pt modelId="{18B4D4DA-C3AC-48A5-97DB-89A047419D29}" type="sibTrans" cxnId="{3D4EB615-29AA-4AFE-9549-683C2A92B798}">
      <dgm:prSet/>
      <dgm:spPr/>
      <dgm:t>
        <a:bodyPr/>
        <a:lstStyle/>
        <a:p>
          <a:endParaRPr lang="ru-RU"/>
        </a:p>
      </dgm:t>
    </dgm:pt>
    <dgm:pt modelId="{1024ABF5-5DA5-44A1-BBB1-B3195662D285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r"/>
          <a:r>
            <a:rPr lang="ru-RU" sz="1400" dirty="0" smtClean="0">
              <a:solidFill>
                <a:schemeClr val="accent5">
                  <a:lumMod val="50000"/>
                </a:schemeClr>
              </a:solidFill>
            </a:rPr>
            <a:t>2027 г. – 138060,7тыс.руб. (12,1%)</a:t>
          </a:r>
          <a:endParaRPr lang="ru-RU" sz="1400" dirty="0">
            <a:solidFill>
              <a:schemeClr val="accent5">
                <a:lumMod val="50000"/>
              </a:schemeClr>
            </a:solidFill>
          </a:endParaRPr>
        </a:p>
      </dgm:t>
    </dgm:pt>
    <dgm:pt modelId="{F404B9E6-D2BD-4A5A-AE08-D05DDD10352C}" type="parTrans" cxnId="{259B4543-1C57-4418-BED7-639C7270E87A}">
      <dgm:prSet/>
      <dgm:spPr/>
      <dgm:t>
        <a:bodyPr/>
        <a:lstStyle/>
        <a:p>
          <a:endParaRPr lang="ru-RU"/>
        </a:p>
      </dgm:t>
    </dgm:pt>
    <dgm:pt modelId="{DBBFCEBD-0429-45B5-AFF6-0BD2FE5111DA}" type="sibTrans" cxnId="{259B4543-1C57-4418-BED7-639C7270E87A}">
      <dgm:prSet/>
      <dgm:spPr/>
      <dgm:t>
        <a:bodyPr/>
        <a:lstStyle/>
        <a:p>
          <a:endParaRPr lang="ru-RU"/>
        </a:p>
      </dgm:t>
    </dgm:pt>
    <dgm:pt modelId="{73E19D33-75BC-483C-8662-70E340790A4E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r"/>
          <a:r>
            <a:rPr lang="ru-RU" sz="1400" dirty="0" smtClean="0">
              <a:solidFill>
                <a:schemeClr val="accent5">
                  <a:lumMod val="50000"/>
                </a:schemeClr>
              </a:solidFill>
            </a:rPr>
            <a:t>2028 г. – 137480,8тыс.руб. (12,2%)</a:t>
          </a:r>
          <a:endParaRPr lang="ru-RU" sz="1400" dirty="0">
            <a:solidFill>
              <a:schemeClr val="accent5">
                <a:lumMod val="50000"/>
              </a:schemeClr>
            </a:solidFill>
          </a:endParaRPr>
        </a:p>
      </dgm:t>
    </dgm:pt>
    <dgm:pt modelId="{4B11D13A-2F19-4E76-B1DF-310EA1213029}" type="parTrans" cxnId="{E628CDEF-6B56-47C2-BE3D-187262B159E7}">
      <dgm:prSet/>
      <dgm:spPr/>
      <dgm:t>
        <a:bodyPr/>
        <a:lstStyle/>
        <a:p>
          <a:endParaRPr lang="ru-RU"/>
        </a:p>
      </dgm:t>
    </dgm:pt>
    <dgm:pt modelId="{672BF423-2BBF-44DB-AC99-7C5D95268AE5}" type="sibTrans" cxnId="{E628CDEF-6B56-47C2-BE3D-187262B159E7}">
      <dgm:prSet/>
      <dgm:spPr/>
      <dgm:t>
        <a:bodyPr/>
        <a:lstStyle/>
        <a:p>
          <a:endParaRPr lang="ru-RU"/>
        </a:p>
      </dgm:t>
    </dgm:pt>
    <dgm:pt modelId="{6A2A1FD7-A113-4285-8D31-0B564E618F1E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solidFill>
                <a:schemeClr val="accent5">
                  <a:lumMod val="50000"/>
                </a:schemeClr>
              </a:solidFill>
            </a:rPr>
            <a:t>2027 г. – 249825,9 тыс.руб. (22,0%)</a:t>
          </a:r>
          <a:endParaRPr lang="ru-RU" sz="1400" dirty="0">
            <a:solidFill>
              <a:schemeClr val="accent5">
                <a:lumMod val="50000"/>
              </a:schemeClr>
            </a:solidFill>
          </a:endParaRPr>
        </a:p>
      </dgm:t>
    </dgm:pt>
    <dgm:pt modelId="{949D9B31-E45A-4400-8B12-6CDBE575A9AF}" type="parTrans" cxnId="{43325A70-A72E-4200-BF85-D893CB82A9F4}">
      <dgm:prSet/>
      <dgm:spPr/>
      <dgm:t>
        <a:bodyPr/>
        <a:lstStyle/>
        <a:p>
          <a:endParaRPr lang="ru-RU"/>
        </a:p>
      </dgm:t>
    </dgm:pt>
    <dgm:pt modelId="{7FBB9A65-39DC-4AC6-BE37-F4292440453C}" type="sibTrans" cxnId="{43325A70-A72E-4200-BF85-D893CB82A9F4}">
      <dgm:prSet/>
      <dgm:spPr/>
      <dgm:t>
        <a:bodyPr/>
        <a:lstStyle/>
        <a:p>
          <a:endParaRPr lang="ru-RU"/>
        </a:p>
      </dgm:t>
    </dgm:pt>
    <dgm:pt modelId="{C3D14173-30F3-4D04-BE73-745F66A7B00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solidFill>
                <a:schemeClr val="accent5">
                  <a:lumMod val="50000"/>
                </a:schemeClr>
              </a:solidFill>
            </a:rPr>
            <a:t>2028 г. – 284419,6тыс.руб. (25,2%)</a:t>
          </a:r>
          <a:endParaRPr lang="ru-RU" sz="1400" dirty="0">
            <a:solidFill>
              <a:schemeClr val="accent5">
                <a:lumMod val="50000"/>
              </a:schemeClr>
            </a:solidFill>
          </a:endParaRPr>
        </a:p>
      </dgm:t>
    </dgm:pt>
    <dgm:pt modelId="{E9198ED4-D6AD-4234-9B74-6D07B3B4B352}" type="parTrans" cxnId="{B90D8C13-BA84-4EBC-BA4B-F439CBD86E12}">
      <dgm:prSet/>
      <dgm:spPr/>
      <dgm:t>
        <a:bodyPr/>
        <a:lstStyle/>
        <a:p>
          <a:endParaRPr lang="ru-RU"/>
        </a:p>
      </dgm:t>
    </dgm:pt>
    <dgm:pt modelId="{8048F4BF-2049-4986-BD81-AB72686A21AF}" type="sibTrans" cxnId="{B90D8C13-BA84-4EBC-BA4B-F439CBD86E12}">
      <dgm:prSet/>
      <dgm:spPr/>
      <dgm:t>
        <a:bodyPr/>
        <a:lstStyle/>
        <a:p>
          <a:endParaRPr lang="ru-RU"/>
        </a:p>
      </dgm:t>
    </dgm:pt>
    <dgm:pt modelId="{408154B3-9EA3-4C9A-B472-C4DDD99EDDD2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solidFill>
                <a:schemeClr val="accent5">
                  <a:lumMod val="50000"/>
                </a:schemeClr>
              </a:solidFill>
            </a:rPr>
            <a:t>2026 г. – 385608,7 тыс.руб. (29,5%)</a:t>
          </a:r>
          <a:endParaRPr lang="ru-RU" sz="1000" dirty="0">
            <a:solidFill>
              <a:schemeClr val="accent5">
                <a:lumMod val="50000"/>
              </a:schemeClr>
            </a:solidFill>
          </a:endParaRPr>
        </a:p>
      </dgm:t>
    </dgm:pt>
    <dgm:pt modelId="{064654A2-E7DD-4375-A61D-FA66B727B3D3}" type="parTrans" cxnId="{9C8BA9FD-A706-47A6-8F0A-8BA530EBC877}">
      <dgm:prSet/>
      <dgm:spPr/>
      <dgm:t>
        <a:bodyPr/>
        <a:lstStyle/>
        <a:p>
          <a:endParaRPr lang="ru-RU"/>
        </a:p>
      </dgm:t>
    </dgm:pt>
    <dgm:pt modelId="{CE2C1740-112B-483E-BD16-401E3CC75DAE}" type="sibTrans" cxnId="{9C8BA9FD-A706-47A6-8F0A-8BA530EBC877}">
      <dgm:prSet/>
      <dgm:spPr/>
      <dgm:t>
        <a:bodyPr/>
        <a:lstStyle/>
        <a:p>
          <a:endParaRPr lang="ru-RU"/>
        </a:p>
      </dgm:t>
    </dgm:pt>
    <dgm:pt modelId="{59EB19E6-1177-4A51-816B-D169F472033D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r"/>
          <a:r>
            <a:rPr lang="ru-RU" sz="1400" dirty="0" smtClean="0">
              <a:solidFill>
                <a:schemeClr val="accent5">
                  <a:lumMod val="50000"/>
                </a:schemeClr>
              </a:solidFill>
            </a:rPr>
            <a:t>2026 г. – 221904,5тыс.руб. (17,0%)</a:t>
          </a:r>
          <a:endParaRPr lang="ru-RU" sz="1400" dirty="0">
            <a:solidFill>
              <a:schemeClr val="accent5">
                <a:lumMod val="50000"/>
              </a:schemeClr>
            </a:solidFill>
          </a:endParaRPr>
        </a:p>
      </dgm:t>
    </dgm:pt>
    <dgm:pt modelId="{1C898882-83AC-4B30-990D-ADF53D7CAD5C}" type="parTrans" cxnId="{2375E935-15FE-4054-9742-E962C2FA2CC7}">
      <dgm:prSet/>
      <dgm:spPr/>
      <dgm:t>
        <a:bodyPr/>
        <a:lstStyle/>
        <a:p>
          <a:endParaRPr lang="ru-RU"/>
        </a:p>
      </dgm:t>
    </dgm:pt>
    <dgm:pt modelId="{319DC9C0-C85A-4EFC-B6A3-E8FAFE774E50}" type="sibTrans" cxnId="{2375E935-15FE-4054-9742-E962C2FA2CC7}">
      <dgm:prSet/>
      <dgm:spPr/>
      <dgm:t>
        <a:bodyPr/>
        <a:lstStyle/>
        <a:p>
          <a:endParaRPr lang="ru-RU"/>
        </a:p>
      </dgm:t>
    </dgm:pt>
    <dgm:pt modelId="{11AAA388-6868-4FD3-ACD2-6EDB53080E5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solidFill>
                <a:schemeClr val="accent5">
                  <a:lumMod val="50000"/>
                </a:schemeClr>
              </a:solidFill>
            </a:rPr>
            <a:t>2027 г. – 163873,2 </a:t>
          </a:r>
          <a:r>
            <a:rPr lang="ru-RU" sz="1400" dirty="0" err="1" smtClean="0">
              <a:solidFill>
                <a:schemeClr val="accent5">
                  <a:lumMod val="50000"/>
                </a:schemeClr>
              </a:solidFill>
            </a:rPr>
            <a:t>тыс.руб</a:t>
          </a:r>
          <a:r>
            <a:rPr lang="ru-RU" sz="1400" dirty="0" smtClean="0">
              <a:solidFill>
                <a:schemeClr val="accent5">
                  <a:lumMod val="50000"/>
                </a:schemeClr>
              </a:solidFill>
            </a:rPr>
            <a:t>. (14,4%)</a:t>
          </a:r>
          <a:endParaRPr lang="ru-RU" sz="1400" dirty="0">
            <a:solidFill>
              <a:schemeClr val="accent5">
                <a:lumMod val="50000"/>
              </a:schemeClr>
            </a:solidFill>
          </a:endParaRPr>
        </a:p>
      </dgm:t>
    </dgm:pt>
    <dgm:pt modelId="{F72BB7EB-0585-4886-9964-EBD842A875B9}" type="parTrans" cxnId="{1A70DD71-74FE-474B-BFDD-4E6FADC1E419}">
      <dgm:prSet/>
      <dgm:spPr/>
      <dgm:t>
        <a:bodyPr/>
        <a:lstStyle/>
        <a:p>
          <a:endParaRPr lang="ru-RU"/>
        </a:p>
      </dgm:t>
    </dgm:pt>
    <dgm:pt modelId="{BD1F04D2-35B3-4CC2-A77F-B67A787D9DCD}" type="sibTrans" cxnId="{1A70DD71-74FE-474B-BFDD-4E6FADC1E419}">
      <dgm:prSet/>
      <dgm:spPr/>
      <dgm:t>
        <a:bodyPr/>
        <a:lstStyle/>
        <a:p>
          <a:endParaRPr lang="ru-RU"/>
        </a:p>
      </dgm:t>
    </dgm:pt>
    <dgm:pt modelId="{C9A3AFB8-6934-48C5-9C3F-29E9D8832254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solidFill>
                <a:schemeClr val="accent5">
                  <a:lumMod val="50000"/>
                </a:schemeClr>
              </a:solidFill>
            </a:rPr>
            <a:t>2028 г. – 123914,2 </a:t>
          </a:r>
          <a:r>
            <a:rPr lang="ru-RU" sz="1400" dirty="0" err="1" smtClean="0">
              <a:solidFill>
                <a:schemeClr val="accent5">
                  <a:lumMod val="50000"/>
                </a:schemeClr>
              </a:solidFill>
            </a:rPr>
            <a:t>тыс.руб</a:t>
          </a:r>
          <a:r>
            <a:rPr lang="ru-RU" sz="1400" dirty="0" smtClean="0">
              <a:solidFill>
                <a:schemeClr val="accent5">
                  <a:lumMod val="50000"/>
                </a:schemeClr>
              </a:solidFill>
            </a:rPr>
            <a:t>. (11,0%)</a:t>
          </a:r>
          <a:endParaRPr lang="ru-RU" sz="1400" dirty="0">
            <a:solidFill>
              <a:schemeClr val="accent5">
                <a:lumMod val="50000"/>
              </a:schemeClr>
            </a:solidFill>
          </a:endParaRPr>
        </a:p>
      </dgm:t>
    </dgm:pt>
    <dgm:pt modelId="{831D7699-00D0-439F-95B7-501D7714AADE}" type="parTrans" cxnId="{6897637A-7D67-46A6-84C4-F1A91EB88EF2}">
      <dgm:prSet/>
      <dgm:spPr/>
      <dgm:t>
        <a:bodyPr/>
        <a:lstStyle/>
        <a:p>
          <a:endParaRPr lang="ru-RU"/>
        </a:p>
      </dgm:t>
    </dgm:pt>
    <dgm:pt modelId="{EC46DA53-57B2-4CE3-A630-020538C5405E}" type="sibTrans" cxnId="{6897637A-7D67-46A6-84C4-F1A91EB88EF2}">
      <dgm:prSet/>
      <dgm:spPr/>
      <dgm:t>
        <a:bodyPr/>
        <a:lstStyle/>
        <a:p>
          <a:endParaRPr lang="ru-RU"/>
        </a:p>
      </dgm:t>
    </dgm:pt>
    <dgm:pt modelId="{730FB2CD-C396-4A2A-B6F9-DA8209935697}" type="pres">
      <dgm:prSet presAssocID="{C2D0C46B-77D3-4F91-86C8-AB6248AF7006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5A7DBA5-FA8F-4F05-A605-07AB4141757C}" type="pres">
      <dgm:prSet presAssocID="{C2D0C46B-77D3-4F91-86C8-AB6248AF7006}" presName="children" presStyleCnt="0"/>
      <dgm:spPr/>
    </dgm:pt>
    <dgm:pt modelId="{93623DEC-29F2-4FD4-B1AE-B32251962FD6}" type="pres">
      <dgm:prSet presAssocID="{C2D0C46B-77D3-4F91-86C8-AB6248AF7006}" presName="child1group" presStyleCnt="0"/>
      <dgm:spPr/>
    </dgm:pt>
    <dgm:pt modelId="{5EA55F7A-F318-4A82-A1F1-AD1704A98A8A}" type="pres">
      <dgm:prSet presAssocID="{C2D0C46B-77D3-4F91-86C8-AB6248AF7006}" presName="child1" presStyleLbl="bgAcc1" presStyleIdx="0" presStyleCnt="4" custScaleX="142834" custLinFactNeighborX="-12971" custLinFactNeighborY="3744"/>
      <dgm:spPr/>
      <dgm:t>
        <a:bodyPr/>
        <a:lstStyle/>
        <a:p>
          <a:endParaRPr lang="ru-RU"/>
        </a:p>
      </dgm:t>
    </dgm:pt>
    <dgm:pt modelId="{46D0E768-C972-4C1B-803A-3ED21A502350}" type="pres">
      <dgm:prSet presAssocID="{C2D0C46B-77D3-4F91-86C8-AB6248AF7006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27869B-F470-413C-9385-C0E5555C4421}" type="pres">
      <dgm:prSet presAssocID="{C2D0C46B-77D3-4F91-86C8-AB6248AF7006}" presName="child2group" presStyleCnt="0"/>
      <dgm:spPr/>
    </dgm:pt>
    <dgm:pt modelId="{C3066A8A-E733-42E7-B411-968CE48B72A8}" type="pres">
      <dgm:prSet presAssocID="{C2D0C46B-77D3-4F91-86C8-AB6248AF7006}" presName="child2" presStyleLbl="bgAcc1" presStyleIdx="1" presStyleCnt="4" custScaleX="141264" custLinFactNeighborX="15735"/>
      <dgm:spPr/>
      <dgm:t>
        <a:bodyPr/>
        <a:lstStyle/>
        <a:p>
          <a:endParaRPr lang="ru-RU"/>
        </a:p>
      </dgm:t>
    </dgm:pt>
    <dgm:pt modelId="{25310048-6F55-4D5C-BE37-DBD043927CDF}" type="pres">
      <dgm:prSet presAssocID="{C2D0C46B-77D3-4F91-86C8-AB6248AF7006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078A2E-A198-4B9B-A506-627D8EED541A}" type="pres">
      <dgm:prSet presAssocID="{C2D0C46B-77D3-4F91-86C8-AB6248AF7006}" presName="child3group" presStyleCnt="0"/>
      <dgm:spPr/>
    </dgm:pt>
    <dgm:pt modelId="{CA244699-A55E-42CD-8A9B-0612D7825111}" type="pres">
      <dgm:prSet presAssocID="{C2D0C46B-77D3-4F91-86C8-AB6248AF7006}" presName="child3" presStyleLbl="bgAcc1" presStyleIdx="2" presStyleCnt="4" custScaleX="142228" custScaleY="135898" custLinFactNeighborX="12125" custLinFactNeighborY="-26538"/>
      <dgm:spPr/>
      <dgm:t>
        <a:bodyPr/>
        <a:lstStyle/>
        <a:p>
          <a:endParaRPr lang="ru-RU"/>
        </a:p>
      </dgm:t>
    </dgm:pt>
    <dgm:pt modelId="{3C6A1909-9A80-4A58-8CE0-2DF6774C3D20}" type="pres">
      <dgm:prSet presAssocID="{C2D0C46B-77D3-4F91-86C8-AB6248AF7006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98069C-08CB-46D2-98F4-9EC028388147}" type="pres">
      <dgm:prSet presAssocID="{C2D0C46B-77D3-4F91-86C8-AB6248AF7006}" presName="child4group" presStyleCnt="0"/>
      <dgm:spPr/>
    </dgm:pt>
    <dgm:pt modelId="{B79888AB-CB73-4C81-81A0-46B0EF55F1A2}" type="pres">
      <dgm:prSet presAssocID="{C2D0C46B-77D3-4F91-86C8-AB6248AF7006}" presName="child4" presStyleLbl="bgAcc1" presStyleIdx="3" presStyleCnt="4" custScaleX="141349" custScaleY="143162" custLinFactNeighborX="-8227" custLinFactNeighborY="-20913"/>
      <dgm:spPr/>
      <dgm:t>
        <a:bodyPr/>
        <a:lstStyle/>
        <a:p>
          <a:endParaRPr lang="ru-RU"/>
        </a:p>
      </dgm:t>
    </dgm:pt>
    <dgm:pt modelId="{C3D94F87-8DAB-4B28-99C5-93AF8A38DAAB}" type="pres">
      <dgm:prSet presAssocID="{C2D0C46B-77D3-4F91-86C8-AB6248AF7006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149C9A-BFEB-42DC-8F3B-343B1F84996B}" type="pres">
      <dgm:prSet presAssocID="{C2D0C46B-77D3-4F91-86C8-AB6248AF7006}" presName="childPlaceholder" presStyleCnt="0"/>
      <dgm:spPr/>
    </dgm:pt>
    <dgm:pt modelId="{05231957-970B-46D2-A1A1-582FC714457A}" type="pres">
      <dgm:prSet presAssocID="{C2D0C46B-77D3-4F91-86C8-AB6248AF7006}" presName="circle" presStyleCnt="0"/>
      <dgm:spPr/>
    </dgm:pt>
    <dgm:pt modelId="{BC7459EA-9282-442D-9D33-9F01CF9B3C6A}" type="pres">
      <dgm:prSet presAssocID="{C2D0C46B-77D3-4F91-86C8-AB6248AF7006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7CF609-DDD4-48F7-94E6-08FDBA727A5C}" type="pres">
      <dgm:prSet presAssocID="{C2D0C46B-77D3-4F91-86C8-AB6248AF7006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661339-AF09-4038-A778-0303D00BE220}" type="pres">
      <dgm:prSet presAssocID="{C2D0C46B-77D3-4F91-86C8-AB6248AF7006}" presName="quadrant3" presStyleLbl="node1" presStyleIdx="2" presStyleCnt="4" custScaleX="11043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B2F56D-89F7-4FDF-BFAE-5CAF263A7F50}" type="pres">
      <dgm:prSet presAssocID="{C2D0C46B-77D3-4F91-86C8-AB6248AF7006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40E17A-C789-4ED6-B816-0CBDE8C47E02}" type="pres">
      <dgm:prSet presAssocID="{C2D0C46B-77D3-4F91-86C8-AB6248AF7006}" presName="quadrantPlaceholder" presStyleCnt="0"/>
      <dgm:spPr/>
    </dgm:pt>
    <dgm:pt modelId="{40C30E39-B9CC-45E0-B6B1-E13B340D46B9}" type="pres">
      <dgm:prSet presAssocID="{C2D0C46B-77D3-4F91-86C8-AB6248AF7006}" presName="center1" presStyleLbl="fgShp" presStyleIdx="0" presStyleCnt="2"/>
      <dgm:spPr/>
    </dgm:pt>
    <dgm:pt modelId="{2D096FC2-BDF2-403A-A2D1-18E3D0867CC2}" type="pres">
      <dgm:prSet presAssocID="{C2D0C46B-77D3-4F91-86C8-AB6248AF7006}" presName="center2" presStyleLbl="fgShp" presStyleIdx="1" presStyleCnt="2"/>
      <dgm:spPr/>
    </dgm:pt>
  </dgm:ptLst>
  <dgm:cxnLst>
    <dgm:cxn modelId="{6897637A-7D67-46A6-84C4-F1A91EB88EF2}" srcId="{55D56FDB-7F09-481D-BDAB-1F228372E6AE}" destId="{C9A3AFB8-6934-48C5-9C3F-29E9D8832254}" srcOrd="2" destOrd="0" parTransId="{831D7699-00D0-439F-95B7-501D7714AADE}" sibTransId="{EC46DA53-57B2-4CE3-A630-020538C5405E}"/>
    <dgm:cxn modelId="{AA9174C6-B4D6-4823-ADC2-1DBA229DC426}" type="presOf" srcId="{11AAA388-6868-4FD3-ACD2-6EDB53080E51}" destId="{46D0E768-C972-4C1B-803A-3ED21A502350}" srcOrd="1" destOrd="1" presId="urn:microsoft.com/office/officeart/2005/8/layout/cycle4#1"/>
    <dgm:cxn modelId="{1A762C55-31F2-423D-B993-D8827AA6FD81}" srcId="{C2D0C46B-77D3-4F91-86C8-AB6248AF7006}" destId="{BCC3C59E-2CC8-4AC8-990B-0C7ABBBFE15D}" srcOrd="1" destOrd="0" parTransId="{517BEC25-832E-427E-8985-DE2CA5E9DD7D}" sibTransId="{7DF92872-A5CB-4835-BCA2-630CB297AB67}"/>
    <dgm:cxn modelId="{47C31B24-D966-4487-8C79-8F8D7ECAEDE5}" type="presOf" srcId="{BCC3C59E-2CC8-4AC8-990B-0C7ABBBFE15D}" destId="{6C7CF609-DDD4-48F7-94E6-08FDBA727A5C}" srcOrd="0" destOrd="0" presId="urn:microsoft.com/office/officeart/2005/8/layout/cycle4#1"/>
    <dgm:cxn modelId="{E628CDEF-6B56-47C2-BE3D-187262B159E7}" srcId="{5E001EE4-2ECE-4CB8-92B6-E6A2A3722E57}" destId="{73E19D33-75BC-483C-8662-70E340790A4E}" srcOrd="2" destOrd="0" parTransId="{4B11D13A-2F19-4E76-B1DF-310EA1213029}" sibTransId="{672BF423-2BBF-44DB-AC99-7C5D95268AE5}"/>
    <dgm:cxn modelId="{6355ABDB-0435-4402-99F2-6AB965D8E8FC}" type="presOf" srcId="{73E19D33-75BC-483C-8662-70E340790A4E}" destId="{CA244699-A55E-42CD-8A9B-0612D7825111}" srcOrd="0" destOrd="2" presId="urn:microsoft.com/office/officeart/2005/8/layout/cycle4#1"/>
    <dgm:cxn modelId="{8FA2BA3C-7F21-4A28-B2EB-5244B3525396}" type="presOf" srcId="{3C7858A0-C052-4AD4-9337-BEEFDC2447F5}" destId="{DFB2F56D-89F7-4FDF-BFAE-5CAF263A7F50}" srcOrd="0" destOrd="0" presId="urn:microsoft.com/office/officeart/2005/8/layout/cycle4#1"/>
    <dgm:cxn modelId="{78C841ED-57CA-46EA-A11B-21057DF84A40}" type="presOf" srcId="{1EEFF3EF-4A05-4B92-B029-BDAC98DAEA52}" destId="{46D0E768-C972-4C1B-803A-3ED21A502350}" srcOrd="1" destOrd="0" presId="urn:microsoft.com/office/officeart/2005/8/layout/cycle4#1"/>
    <dgm:cxn modelId="{95E69DBD-35CF-49CB-9AEB-C38B35EA780A}" type="presOf" srcId="{11AAA388-6868-4FD3-ACD2-6EDB53080E51}" destId="{5EA55F7A-F318-4A82-A1F1-AD1704A98A8A}" srcOrd="0" destOrd="1" presId="urn:microsoft.com/office/officeart/2005/8/layout/cycle4#1"/>
    <dgm:cxn modelId="{D0464C15-9BFD-431A-B418-368E0A6AD95A}" type="presOf" srcId="{6A2A1FD7-A113-4285-8D31-0B564E618F1E}" destId="{C3D94F87-8DAB-4B28-99C5-93AF8A38DAAB}" srcOrd="1" destOrd="1" presId="urn:microsoft.com/office/officeart/2005/8/layout/cycle4#1"/>
    <dgm:cxn modelId="{9C8BA9FD-A706-47A6-8F0A-8BA530EBC877}" srcId="{3C7858A0-C052-4AD4-9337-BEEFDC2447F5}" destId="{408154B3-9EA3-4C9A-B472-C4DDD99EDDD2}" srcOrd="0" destOrd="0" parTransId="{064654A2-E7DD-4375-A61D-FA66B727B3D3}" sibTransId="{CE2C1740-112B-483E-BD16-401E3CC75DAE}"/>
    <dgm:cxn modelId="{4F3F7BB6-21CB-4B2F-8F97-C082960F3E44}" type="presOf" srcId="{F503A871-F0B3-495D-A0CA-785CB71AF74B}" destId="{25310048-6F55-4D5C-BE37-DBD043927CDF}" srcOrd="1" destOrd="0" presId="urn:microsoft.com/office/officeart/2005/8/layout/cycle4#1"/>
    <dgm:cxn modelId="{4588A62E-A60E-44DF-9031-5E73B24CB943}" type="presOf" srcId="{39CF0706-3989-48AA-8DD6-08A3A2FAF352}" destId="{25310048-6F55-4D5C-BE37-DBD043927CDF}" srcOrd="1" destOrd="2" presId="urn:microsoft.com/office/officeart/2005/8/layout/cycle4#1"/>
    <dgm:cxn modelId="{BB1CD210-6388-4F53-BC84-A038534774CF}" srcId="{C2D0C46B-77D3-4F91-86C8-AB6248AF7006}" destId="{5E001EE4-2ECE-4CB8-92B6-E6A2A3722E57}" srcOrd="2" destOrd="0" parTransId="{AE0E81CA-212D-4BE5-9F1D-CFEF7BA3B46E}" sibTransId="{57EB2727-EC7E-44EC-81A1-78E45E53A2FE}"/>
    <dgm:cxn modelId="{25D8BC0A-097D-47FC-8C78-FCADDDC48967}" type="presOf" srcId="{E89D199D-6057-45A3-96C2-71024E302FAF}" destId="{25310048-6F55-4D5C-BE37-DBD043927CDF}" srcOrd="1" destOrd="1" presId="urn:microsoft.com/office/officeart/2005/8/layout/cycle4#1"/>
    <dgm:cxn modelId="{DCF996E8-0CED-4DCB-B01B-F931BB4A0206}" type="presOf" srcId="{C3D14173-30F3-4D04-BE73-745F66A7B003}" destId="{C3D94F87-8DAB-4B28-99C5-93AF8A38DAAB}" srcOrd="1" destOrd="2" presId="urn:microsoft.com/office/officeart/2005/8/layout/cycle4#1"/>
    <dgm:cxn modelId="{2375E935-15FE-4054-9742-E962C2FA2CC7}" srcId="{5E001EE4-2ECE-4CB8-92B6-E6A2A3722E57}" destId="{59EB19E6-1177-4A51-816B-D169F472033D}" srcOrd="0" destOrd="0" parTransId="{1C898882-83AC-4B30-990D-ADF53D7CAD5C}" sibTransId="{319DC9C0-C85A-4EFC-B6A3-E8FAFE774E50}"/>
    <dgm:cxn modelId="{F980068B-0825-4AA9-A158-1694B36EE8EF}" srcId="{C2D0C46B-77D3-4F91-86C8-AB6248AF7006}" destId="{55D56FDB-7F09-481D-BDAB-1F228372E6AE}" srcOrd="0" destOrd="0" parTransId="{9824B45D-CDC1-4FFF-8925-2C3BC9227721}" sibTransId="{45B46CF5-CF86-4F32-8ECD-1868B029FFA3}"/>
    <dgm:cxn modelId="{1A70DD71-74FE-474B-BFDD-4E6FADC1E419}" srcId="{55D56FDB-7F09-481D-BDAB-1F228372E6AE}" destId="{11AAA388-6868-4FD3-ACD2-6EDB53080E51}" srcOrd="1" destOrd="0" parTransId="{F72BB7EB-0585-4886-9964-EBD842A875B9}" sibTransId="{BD1F04D2-35B3-4CC2-A77F-B67A787D9DCD}"/>
    <dgm:cxn modelId="{A3913593-4D2C-44DC-8033-D729BB72BCDE}" type="presOf" srcId="{E89D199D-6057-45A3-96C2-71024E302FAF}" destId="{C3066A8A-E733-42E7-B411-968CE48B72A8}" srcOrd="0" destOrd="1" presId="urn:microsoft.com/office/officeart/2005/8/layout/cycle4#1"/>
    <dgm:cxn modelId="{2A35D6EA-D0F0-4092-A333-A79F30C8B692}" srcId="{BCC3C59E-2CC8-4AC8-990B-0C7ABBBFE15D}" destId="{F503A871-F0B3-495D-A0CA-785CB71AF74B}" srcOrd="0" destOrd="0" parTransId="{FB060F92-63CA-41AD-9721-8BA65FD937C4}" sibTransId="{473C02A7-CE88-43DF-833E-1B77E9C14DBA}"/>
    <dgm:cxn modelId="{D1A33B4E-41E0-4AB8-BA29-30BA74579BA5}" type="presOf" srcId="{408154B3-9EA3-4C9A-B472-C4DDD99EDDD2}" destId="{C3D94F87-8DAB-4B28-99C5-93AF8A38DAAB}" srcOrd="1" destOrd="0" presId="urn:microsoft.com/office/officeart/2005/8/layout/cycle4#1"/>
    <dgm:cxn modelId="{FF224F86-CD19-4AB7-91CB-D103C5E74FC2}" srcId="{55D56FDB-7F09-481D-BDAB-1F228372E6AE}" destId="{1EEFF3EF-4A05-4B92-B029-BDAC98DAEA52}" srcOrd="0" destOrd="0" parTransId="{0D71A1F6-DEA5-421D-94B2-0E4D2B3211B1}" sibTransId="{9147142D-65C2-463A-A291-EB8AE43066DB}"/>
    <dgm:cxn modelId="{FD596A83-8EFD-46FE-9B9A-08951A696949}" type="presOf" srcId="{408154B3-9EA3-4C9A-B472-C4DDD99EDDD2}" destId="{B79888AB-CB73-4C81-81A0-46B0EF55F1A2}" srcOrd="0" destOrd="0" presId="urn:microsoft.com/office/officeart/2005/8/layout/cycle4#1"/>
    <dgm:cxn modelId="{9E91456C-926F-4286-B7D6-5FAE9E8E454B}" type="presOf" srcId="{F503A871-F0B3-495D-A0CA-785CB71AF74B}" destId="{C3066A8A-E733-42E7-B411-968CE48B72A8}" srcOrd="0" destOrd="0" presId="urn:microsoft.com/office/officeart/2005/8/layout/cycle4#1"/>
    <dgm:cxn modelId="{259B4543-1C57-4418-BED7-639C7270E87A}" srcId="{5E001EE4-2ECE-4CB8-92B6-E6A2A3722E57}" destId="{1024ABF5-5DA5-44A1-BBB1-B3195662D285}" srcOrd="1" destOrd="0" parTransId="{F404B9E6-D2BD-4A5A-AE08-D05DDD10352C}" sibTransId="{DBBFCEBD-0429-45B5-AFF6-0BD2FE5111DA}"/>
    <dgm:cxn modelId="{9009F1B7-372C-48EB-8498-57083C9E5809}" type="presOf" srcId="{59EB19E6-1177-4A51-816B-D169F472033D}" destId="{CA244699-A55E-42CD-8A9B-0612D7825111}" srcOrd="0" destOrd="0" presId="urn:microsoft.com/office/officeart/2005/8/layout/cycle4#1"/>
    <dgm:cxn modelId="{82EFF046-1C6D-4C1B-AA26-DEF0D1215B4A}" type="presOf" srcId="{39CF0706-3989-48AA-8DD6-08A3A2FAF352}" destId="{C3066A8A-E733-42E7-B411-968CE48B72A8}" srcOrd="0" destOrd="2" presId="urn:microsoft.com/office/officeart/2005/8/layout/cycle4#1"/>
    <dgm:cxn modelId="{3D4EB615-29AA-4AFE-9549-683C2A92B798}" srcId="{BCC3C59E-2CC8-4AC8-990B-0C7ABBBFE15D}" destId="{39CF0706-3989-48AA-8DD6-08A3A2FAF352}" srcOrd="2" destOrd="0" parTransId="{E70A7DA2-BB96-45D9-B7C4-2214E7B47C87}" sibTransId="{18B4D4DA-C3AC-48A5-97DB-89A047419D29}"/>
    <dgm:cxn modelId="{78DA62DA-9690-4D43-AF4D-6464155D5B48}" type="presOf" srcId="{C9A3AFB8-6934-48C5-9C3F-29E9D8832254}" destId="{5EA55F7A-F318-4A82-A1F1-AD1704A98A8A}" srcOrd="0" destOrd="2" presId="urn:microsoft.com/office/officeart/2005/8/layout/cycle4#1"/>
    <dgm:cxn modelId="{28B92CFC-7BC3-4FAC-9230-F1EEB11D7A00}" type="presOf" srcId="{C9A3AFB8-6934-48C5-9C3F-29E9D8832254}" destId="{46D0E768-C972-4C1B-803A-3ED21A502350}" srcOrd="1" destOrd="2" presId="urn:microsoft.com/office/officeart/2005/8/layout/cycle4#1"/>
    <dgm:cxn modelId="{6A7EC9D9-D13F-4212-8A69-941F7D0E3D84}" type="presOf" srcId="{59EB19E6-1177-4A51-816B-D169F472033D}" destId="{3C6A1909-9A80-4A58-8CE0-2DF6774C3D20}" srcOrd="1" destOrd="0" presId="urn:microsoft.com/office/officeart/2005/8/layout/cycle4#1"/>
    <dgm:cxn modelId="{B90D8C13-BA84-4EBC-BA4B-F439CBD86E12}" srcId="{3C7858A0-C052-4AD4-9337-BEEFDC2447F5}" destId="{C3D14173-30F3-4D04-BE73-745F66A7B003}" srcOrd="2" destOrd="0" parTransId="{E9198ED4-D6AD-4234-9B74-6D07B3B4B352}" sibTransId="{8048F4BF-2049-4986-BD81-AB72686A21AF}"/>
    <dgm:cxn modelId="{E44D8C68-8AB7-40E7-8F3C-3D2DBD86405E}" type="presOf" srcId="{C2D0C46B-77D3-4F91-86C8-AB6248AF7006}" destId="{730FB2CD-C396-4A2A-B6F9-DA8209935697}" srcOrd="0" destOrd="0" presId="urn:microsoft.com/office/officeart/2005/8/layout/cycle4#1"/>
    <dgm:cxn modelId="{CCE84D33-968D-42B4-8386-F6967E154F97}" srcId="{BCC3C59E-2CC8-4AC8-990B-0C7ABBBFE15D}" destId="{E89D199D-6057-45A3-96C2-71024E302FAF}" srcOrd="1" destOrd="0" parTransId="{6AD8335A-E2E2-4578-BC69-7EE0AFE91EA0}" sibTransId="{A8371CE8-DA17-4830-AC74-55C94864175A}"/>
    <dgm:cxn modelId="{AEFE8401-E080-4B94-A2F0-4A10D4BCEF8F}" type="presOf" srcId="{6A2A1FD7-A113-4285-8D31-0B564E618F1E}" destId="{B79888AB-CB73-4C81-81A0-46B0EF55F1A2}" srcOrd="0" destOrd="1" presId="urn:microsoft.com/office/officeart/2005/8/layout/cycle4#1"/>
    <dgm:cxn modelId="{2B646987-0A8C-47BC-98C4-4530B612C2BA}" srcId="{C2D0C46B-77D3-4F91-86C8-AB6248AF7006}" destId="{3C7858A0-C052-4AD4-9337-BEEFDC2447F5}" srcOrd="3" destOrd="0" parTransId="{7D22AEB4-E62A-450A-B8A2-DA08EC271DAB}" sibTransId="{D26DDD8D-2FB1-4199-B69D-268C8218D26F}"/>
    <dgm:cxn modelId="{91A775F8-72D4-4457-B11A-2FC43305D0E5}" type="presOf" srcId="{55D56FDB-7F09-481D-BDAB-1F228372E6AE}" destId="{BC7459EA-9282-442D-9D33-9F01CF9B3C6A}" srcOrd="0" destOrd="0" presId="urn:microsoft.com/office/officeart/2005/8/layout/cycle4#1"/>
    <dgm:cxn modelId="{4795002A-0E8B-46AD-9B52-663C2B2095A7}" type="presOf" srcId="{5E001EE4-2ECE-4CB8-92B6-E6A2A3722E57}" destId="{5D661339-AF09-4038-A778-0303D00BE220}" srcOrd="0" destOrd="0" presId="urn:microsoft.com/office/officeart/2005/8/layout/cycle4#1"/>
    <dgm:cxn modelId="{34CDA5C9-5729-4186-8AF6-7AE2D65D55CF}" type="presOf" srcId="{73E19D33-75BC-483C-8662-70E340790A4E}" destId="{3C6A1909-9A80-4A58-8CE0-2DF6774C3D20}" srcOrd="1" destOrd="2" presId="urn:microsoft.com/office/officeart/2005/8/layout/cycle4#1"/>
    <dgm:cxn modelId="{DE733954-0E68-4F44-AD84-9F320263C826}" type="presOf" srcId="{C3D14173-30F3-4D04-BE73-745F66A7B003}" destId="{B79888AB-CB73-4C81-81A0-46B0EF55F1A2}" srcOrd="0" destOrd="2" presId="urn:microsoft.com/office/officeart/2005/8/layout/cycle4#1"/>
    <dgm:cxn modelId="{43325A70-A72E-4200-BF85-D893CB82A9F4}" srcId="{3C7858A0-C052-4AD4-9337-BEEFDC2447F5}" destId="{6A2A1FD7-A113-4285-8D31-0B564E618F1E}" srcOrd="1" destOrd="0" parTransId="{949D9B31-E45A-4400-8B12-6CDBE575A9AF}" sibTransId="{7FBB9A65-39DC-4AC6-BE37-F4292440453C}"/>
    <dgm:cxn modelId="{0DF41CD9-8EE8-4B0A-BE97-8C0AEC2F8E67}" type="presOf" srcId="{1024ABF5-5DA5-44A1-BBB1-B3195662D285}" destId="{CA244699-A55E-42CD-8A9B-0612D7825111}" srcOrd="0" destOrd="1" presId="urn:microsoft.com/office/officeart/2005/8/layout/cycle4#1"/>
    <dgm:cxn modelId="{57AB7729-E4C0-43DE-A308-2E1232218EB7}" type="presOf" srcId="{1024ABF5-5DA5-44A1-BBB1-B3195662D285}" destId="{3C6A1909-9A80-4A58-8CE0-2DF6774C3D20}" srcOrd="1" destOrd="1" presId="urn:microsoft.com/office/officeart/2005/8/layout/cycle4#1"/>
    <dgm:cxn modelId="{032826C7-4780-4346-89C2-5DB5515F9D21}" type="presOf" srcId="{1EEFF3EF-4A05-4B92-B029-BDAC98DAEA52}" destId="{5EA55F7A-F318-4A82-A1F1-AD1704A98A8A}" srcOrd="0" destOrd="0" presId="urn:microsoft.com/office/officeart/2005/8/layout/cycle4#1"/>
    <dgm:cxn modelId="{A3291AF1-D7FE-4E24-81E0-C49FC296E1A7}" type="presParOf" srcId="{730FB2CD-C396-4A2A-B6F9-DA8209935697}" destId="{15A7DBA5-FA8F-4F05-A605-07AB4141757C}" srcOrd="0" destOrd="0" presId="urn:microsoft.com/office/officeart/2005/8/layout/cycle4#1"/>
    <dgm:cxn modelId="{0882D6CE-2D48-4C12-B19F-B74BBB739678}" type="presParOf" srcId="{15A7DBA5-FA8F-4F05-A605-07AB4141757C}" destId="{93623DEC-29F2-4FD4-B1AE-B32251962FD6}" srcOrd="0" destOrd="0" presId="urn:microsoft.com/office/officeart/2005/8/layout/cycle4#1"/>
    <dgm:cxn modelId="{E6FD74E3-8062-4E3C-BAED-7D28A2EA1D53}" type="presParOf" srcId="{93623DEC-29F2-4FD4-B1AE-B32251962FD6}" destId="{5EA55F7A-F318-4A82-A1F1-AD1704A98A8A}" srcOrd="0" destOrd="0" presId="urn:microsoft.com/office/officeart/2005/8/layout/cycle4#1"/>
    <dgm:cxn modelId="{D36A3B61-A830-4703-81A3-1D243F49F243}" type="presParOf" srcId="{93623DEC-29F2-4FD4-B1AE-B32251962FD6}" destId="{46D0E768-C972-4C1B-803A-3ED21A502350}" srcOrd="1" destOrd="0" presId="urn:microsoft.com/office/officeart/2005/8/layout/cycle4#1"/>
    <dgm:cxn modelId="{E4793E33-54A9-4DA4-ABFA-649051A9A323}" type="presParOf" srcId="{15A7DBA5-FA8F-4F05-A605-07AB4141757C}" destId="{4727869B-F470-413C-9385-C0E5555C4421}" srcOrd="1" destOrd="0" presId="urn:microsoft.com/office/officeart/2005/8/layout/cycle4#1"/>
    <dgm:cxn modelId="{9D364A0F-4467-40DE-996C-22BCB344EBAA}" type="presParOf" srcId="{4727869B-F470-413C-9385-C0E5555C4421}" destId="{C3066A8A-E733-42E7-B411-968CE48B72A8}" srcOrd="0" destOrd="0" presId="urn:microsoft.com/office/officeart/2005/8/layout/cycle4#1"/>
    <dgm:cxn modelId="{21CE034E-DA2A-4E36-BD36-678C2363980E}" type="presParOf" srcId="{4727869B-F470-413C-9385-C0E5555C4421}" destId="{25310048-6F55-4D5C-BE37-DBD043927CDF}" srcOrd="1" destOrd="0" presId="urn:microsoft.com/office/officeart/2005/8/layout/cycle4#1"/>
    <dgm:cxn modelId="{AC958F72-4A7C-47E8-A65F-914A0BC5C900}" type="presParOf" srcId="{15A7DBA5-FA8F-4F05-A605-07AB4141757C}" destId="{04078A2E-A198-4B9B-A506-627D8EED541A}" srcOrd="2" destOrd="0" presId="urn:microsoft.com/office/officeart/2005/8/layout/cycle4#1"/>
    <dgm:cxn modelId="{D94BCDE5-4A1F-440A-B97C-C11844772F8F}" type="presParOf" srcId="{04078A2E-A198-4B9B-A506-627D8EED541A}" destId="{CA244699-A55E-42CD-8A9B-0612D7825111}" srcOrd="0" destOrd="0" presId="urn:microsoft.com/office/officeart/2005/8/layout/cycle4#1"/>
    <dgm:cxn modelId="{61A322BD-1937-4B81-B642-F2B5EA3F21BB}" type="presParOf" srcId="{04078A2E-A198-4B9B-A506-627D8EED541A}" destId="{3C6A1909-9A80-4A58-8CE0-2DF6774C3D20}" srcOrd="1" destOrd="0" presId="urn:microsoft.com/office/officeart/2005/8/layout/cycle4#1"/>
    <dgm:cxn modelId="{7DFA4A3E-97DA-4FA1-980D-670FEF1119BB}" type="presParOf" srcId="{15A7DBA5-FA8F-4F05-A605-07AB4141757C}" destId="{9E98069C-08CB-46D2-98F4-9EC028388147}" srcOrd="3" destOrd="0" presId="urn:microsoft.com/office/officeart/2005/8/layout/cycle4#1"/>
    <dgm:cxn modelId="{FF655F1C-411F-47D7-9E69-902FC61DD459}" type="presParOf" srcId="{9E98069C-08CB-46D2-98F4-9EC028388147}" destId="{B79888AB-CB73-4C81-81A0-46B0EF55F1A2}" srcOrd="0" destOrd="0" presId="urn:microsoft.com/office/officeart/2005/8/layout/cycle4#1"/>
    <dgm:cxn modelId="{A9DE1ED5-FA2F-47CC-A96B-A6CBFFED8DA7}" type="presParOf" srcId="{9E98069C-08CB-46D2-98F4-9EC028388147}" destId="{C3D94F87-8DAB-4B28-99C5-93AF8A38DAAB}" srcOrd="1" destOrd="0" presId="urn:microsoft.com/office/officeart/2005/8/layout/cycle4#1"/>
    <dgm:cxn modelId="{070A0BBF-9204-448D-99F2-79D51CDB8E15}" type="presParOf" srcId="{15A7DBA5-FA8F-4F05-A605-07AB4141757C}" destId="{97149C9A-BFEB-42DC-8F3B-343B1F84996B}" srcOrd="4" destOrd="0" presId="urn:microsoft.com/office/officeart/2005/8/layout/cycle4#1"/>
    <dgm:cxn modelId="{40EC79BB-2143-4FF6-A916-3BE2E9D33D7E}" type="presParOf" srcId="{730FB2CD-C396-4A2A-B6F9-DA8209935697}" destId="{05231957-970B-46D2-A1A1-582FC714457A}" srcOrd="1" destOrd="0" presId="urn:microsoft.com/office/officeart/2005/8/layout/cycle4#1"/>
    <dgm:cxn modelId="{95194E90-B4C4-4F64-91B4-61B955C02B04}" type="presParOf" srcId="{05231957-970B-46D2-A1A1-582FC714457A}" destId="{BC7459EA-9282-442D-9D33-9F01CF9B3C6A}" srcOrd="0" destOrd="0" presId="urn:microsoft.com/office/officeart/2005/8/layout/cycle4#1"/>
    <dgm:cxn modelId="{ED002BC1-74A1-4C0F-B937-AD630BDD38F5}" type="presParOf" srcId="{05231957-970B-46D2-A1A1-582FC714457A}" destId="{6C7CF609-DDD4-48F7-94E6-08FDBA727A5C}" srcOrd="1" destOrd="0" presId="urn:microsoft.com/office/officeart/2005/8/layout/cycle4#1"/>
    <dgm:cxn modelId="{F2A9FFB3-011E-4733-A39C-0EF30A54F897}" type="presParOf" srcId="{05231957-970B-46D2-A1A1-582FC714457A}" destId="{5D661339-AF09-4038-A778-0303D00BE220}" srcOrd="2" destOrd="0" presId="urn:microsoft.com/office/officeart/2005/8/layout/cycle4#1"/>
    <dgm:cxn modelId="{226FF643-CABF-433C-A84B-A38815C292A7}" type="presParOf" srcId="{05231957-970B-46D2-A1A1-582FC714457A}" destId="{DFB2F56D-89F7-4FDF-BFAE-5CAF263A7F50}" srcOrd="3" destOrd="0" presId="urn:microsoft.com/office/officeart/2005/8/layout/cycle4#1"/>
    <dgm:cxn modelId="{E74FF934-03D8-43C6-87AD-4352D2B52B10}" type="presParOf" srcId="{05231957-970B-46D2-A1A1-582FC714457A}" destId="{4540E17A-C789-4ED6-B816-0CBDE8C47E02}" srcOrd="4" destOrd="0" presId="urn:microsoft.com/office/officeart/2005/8/layout/cycle4#1"/>
    <dgm:cxn modelId="{1454D495-9D03-42BB-9CC4-77C8FB72C8AF}" type="presParOf" srcId="{730FB2CD-C396-4A2A-B6F9-DA8209935697}" destId="{40C30E39-B9CC-45E0-B6B1-E13B340D46B9}" srcOrd="2" destOrd="0" presId="urn:microsoft.com/office/officeart/2005/8/layout/cycle4#1"/>
    <dgm:cxn modelId="{8F66D3B2-B317-41A3-90D8-DB552D461837}" type="presParOf" srcId="{730FB2CD-C396-4A2A-B6F9-DA8209935697}" destId="{2D096FC2-BDF2-403A-A2D1-18E3D0867CC2}" srcOrd="3" destOrd="0" presId="urn:microsoft.com/office/officeart/2005/8/layout/cycle4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FB32E8F-AAE1-4DBE-8231-3F26385CCE76}" type="doc">
      <dgm:prSet loTypeId="urn:microsoft.com/office/officeart/2008/layout/AscendingPictureAccentProces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4E02096-9EFE-47B2-AF5E-7C91999A0B84}">
      <dgm:prSet phldrT="[Текст]" custT="1"/>
      <dgm:spPr>
        <a:solidFill>
          <a:schemeClr val="accent4">
            <a:lumMod val="75000"/>
          </a:schemeClr>
        </a:solidFill>
        <a:ln w="38100">
          <a:solidFill>
            <a:schemeClr val="accent4">
              <a:lumMod val="60000"/>
              <a:lumOff val="40000"/>
            </a:schemeClr>
          </a:solidFill>
        </a:ln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ru-RU" sz="1600" dirty="0" smtClean="0"/>
            <a:t>МП «Защита населения и территорий от чрезвычайных ситуаций, обеспечение пожарной безопасности и безопасности людей на водных объектах Ковровского района»</a:t>
          </a:r>
          <a:endParaRPr lang="ru-RU" sz="1600" dirty="0"/>
        </a:p>
      </dgm:t>
    </dgm:pt>
    <dgm:pt modelId="{9B6CBB25-E795-4EAB-900B-44F7E05F0EBD}" type="parTrans" cxnId="{8D5EBB1B-418B-4C43-A992-856B78596F6A}">
      <dgm:prSet/>
      <dgm:spPr/>
      <dgm:t>
        <a:bodyPr/>
        <a:lstStyle/>
        <a:p>
          <a:endParaRPr lang="ru-RU"/>
        </a:p>
      </dgm:t>
    </dgm:pt>
    <dgm:pt modelId="{97D76641-504D-40B0-AE1A-55988EAEE34A}" type="sibTrans" cxnId="{8D5EBB1B-418B-4C43-A992-856B78596F6A}">
      <dgm:prSet/>
      <dgm:spPr>
        <a:solidFill>
          <a:schemeClr val="accent4">
            <a:lumMod val="40000"/>
            <a:lumOff val="60000"/>
          </a:schemeClr>
        </a:solidFill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endParaRPr lang="ru-RU"/>
        </a:p>
      </dgm:t>
    </dgm:pt>
    <dgm:pt modelId="{711B4E61-9B92-4491-94B8-E3F407FCA494}">
      <dgm:prSet phldrT="[Текст]" custT="1"/>
      <dgm:spPr>
        <a:solidFill>
          <a:schemeClr val="accent4">
            <a:lumMod val="75000"/>
          </a:schemeClr>
        </a:solidFill>
        <a:ln w="38100">
          <a:solidFill>
            <a:schemeClr val="accent4">
              <a:lumMod val="60000"/>
              <a:lumOff val="40000"/>
            </a:schemeClr>
          </a:solidFill>
        </a:ln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ru-RU" sz="1600" dirty="0" smtClean="0"/>
            <a:t>МП «Обеспечение общественного порядка и профилактики правонарушений в Ковровском районе</a:t>
          </a:r>
          <a:r>
            <a:rPr lang="ru-RU" sz="500" dirty="0" smtClean="0"/>
            <a:t>»</a:t>
          </a:r>
          <a:endParaRPr lang="ru-RU" sz="500" dirty="0"/>
        </a:p>
      </dgm:t>
    </dgm:pt>
    <dgm:pt modelId="{840AB548-9432-4E78-BB43-2E46636F9E4F}" type="parTrans" cxnId="{D3612DA7-4BA9-4F96-A744-5F20F29BC7D9}">
      <dgm:prSet/>
      <dgm:spPr/>
      <dgm:t>
        <a:bodyPr/>
        <a:lstStyle/>
        <a:p>
          <a:endParaRPr lang="ru-RU"/>
        </a:p>
      </dgm:t>
    </dgm:pt>
    <dgm:pt modelId="{78467059-1A7C-40D7-9120-543BD3CCD41E}" type="sibTrans" cxnId="{D3612DA7-4BA9-4F96-A744-5F20F29BC7D9}">
      <dgm:prSet/>
      <dgm:spPr>
        <a:solidFill>
          <a:schemeClr val="accent4">
            <a:lumMod val="40000"/>
            <a:lumOff val="60000"/>
          </a:schemeClr>
        </a:solidFill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endParaRPr lang="ru-RU"/>
        </a:p>
      </dgm:t>
    </dgm:pt>
    <dgm:pt modelId="{E09E4EBF-D8CD-47A7-86DC-F0A770B5C5D4}">
      <dgm:prSet phldrT="[Текст]" custT="1"/>
      <dgm:spPr>
        <a:solidFill>
          <a:schemeClr val="accent4">
            <a:lumMod val="75000"/>
          </a:schemeClr>
        </a:solidFill>
        <a:ln w="38100">
          <a:solidFill>
            <a:schemeClr val="accent4">
              <a:lumMod val="60000"/>
              <a:lumOff val="40000"/>
            </a:schemeClr>
          </a:solidFill>
        </a:ln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ru-RU" sz="1600" dirty="0" smtClean="0"/>
            <a:t>МП «Противодействие терроризму и экстремизму на территории Ковровского района»</a:t>
          </a:r>
          <a:endParaRPr lang="ru-RU" sz="1600" dirty="0"/>
        </a:p>
      </dgm:t>
    </dgm:pt>
    <dgm:pt modelId="{3581DFEB-1125-4E19-806C-853D597E4147}" type="parTrans" cxnId="{FE27B922-8641-4495-8862-FB1B5009C422}">
      <dgm:prSet/>
      <dgm:spPr/>
      <dgm:t>
        <a:bodyPr/>
        <a:lstStyle/>
        <a:p>
          <a:endParaRPr lang="ru-RU"/>
        </a:p>
      </dgm:t>
    </dgm:pt>
    <dgm:pt modelId="{91930248-C48D-4CDF-9D42-6ED7D1F4772C}" type="sibTrans" cxnId="{FE27B922-8641-4495-8862-FB1B5009C422}">
      <dgm:prSet/>
      <dgm:spPr>
        <a:solidFill>
          <a:schemeClr val="accent4">
            <a:lumMod val="40000"/>
            <a:lumOff val="60000"/>
          </a:schemeClr>
        </a:solidFill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endParaRPr lang="ru-RU"/>
        </a:p>
      </dgm:t>
    </dgm:pt>
    <dgm:pt modelId="{504BB19A-CCAC-4655-9855-52F7B04AC873}">
      <dgm:prSet phldrT="[Текст]" custT="1"/>
      <dgm:spPr>
        <a:solidFill>
          <a:schemeClr val="accent4">
            <a:lumMod val="75000"/>
          </a:schemeClr>
        </a:solidFill>
        <a:ln w="38100">
          <a:solidFill>
            <a:schemeClr val="accent4">
              <a:lumMod val="60000"/>
              <a:lumOff val="40000"/>
            </a:schemeClr>
          </a:solidFill>
        </a:ln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ru-RU" sz="1600" dirty="0" smtClean="0"/>
            <a:t>МП «Противодействие злоупотреблению наркотиками и их незаконному обороту в Ковровском районе»</a:t>
          </a:r>
          <a:endParaRPr lang="ru-RU" sz="1600" dirty="0"/>
        </a:p>
      </dgm:t>
    </dgm:pt>
    <dgm:pt modelId="{06974F3A-F030-40CC-A783-D263A76F315D}" type="parTrans" cxnId="{602C8F52-C11C-4EA8-8942-0639A41B457D}">
      <dgm:prSet/>
      <dgm:spPr/>
      <dgm:t>
        <a:bodyPr/>
        <a:lstStyle/>
        <a:p>
          <a:endParaRPr lang="ru-RU"/>
        </a:p>
      </dgm:t>
    </dgm:pt>
    <dgm:pt modelId="{F8142E59-AD76-4750-9269-0DF2471CA6FE}" type="sibTrans" cxnId="{602C8F52-C11C-4EA8-8942-0639A41B457D}">
      <dgm:prSet/>
      <dgm:spPr>
        <a:solidFill>
          <a:schemeClr val="accent4">
            <a:lumMod val="40000"/>
            <a:lumOff val="60000"/>
          </a:schemeClr>
        </a:solidFill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endParaRPr lang="ru-RU"/>
        </a:p>
      </dgm:t>
    </dgm:pt>
    <dgm:pt modelId="{2E747B10-E240-47E1-929E-09D8CEC44644}">
      <dgm:prSet phldrT="[Текст]" custT="1"/>
      <dgm:spPr>
        <a:solidFill>
          <a:schemeClr val="accent4">
            <a:lumMod val="75000"/>
          </a:schemeClr>
        </a:solidFill>
        <a:ln w="38100">
          <a:solidFill>
            <a:schemeClr val="accent4">
              <a:lumMod val="60000"/>
              <a:lumOff val="40000"/>
            </a:schemeClr>
          </a:solidFill>
        </a:ln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ru-RU" sz="1600" dirty="0" smtClean="0"/>
            <a:t>Расходы на выполнение отдельных государственных полномочий по государственной регистрации актов гражданского состояния</a:t>
          </a:r>
          <a:endParaRPr lang="ru-RU" sz="1600" dirty="0"/>
        </a:p>
      </dgm:t>
    </dgm:pt>
    <dgm:pt modelId="{6A251FA9-0995-4B0F-B2B5-1DC0B66AF213}" type="parTrans" cxnId="{D3495A44-4F25-40FA-A515-47C8E491FBAF}">
      <dgm:prSet/>
      <dgm:spPr/>
      <dgm:t>
        <a:bodyPr/>
        <a:lstStyle/>
        <a:p>
          <a:endParaRPr lang="ru-RU"/>
        </a:p>
      </dgm:t>
    </dgm:pt>
    <dgm:pt modelId="{B4FAF211-73BA-473F-B9C2-473F6FF495C8}" type="sibTrans" cxnId="{D3495A44-4F25-40FA-A515-47C8E491FBAF}">
      <dgm:prSet/>
      <dgm:spPr>
        <a:solidFill>
          <a:schemeClr val="accent4">
            <a:lumMod val="40000"/>
            <a:lumOff val="60000"/>
          </a:schemeClr>
        </a:solidFill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endParaRPr lang="ru-RU"/>
        </a:p>
      </dgm:t>
    </dgm:pt>
    <dgm:pt modelId="{166F1640-309B-4FB7-B789-C85505B24227}" type="pres">
      <dgm:prSet presAssocID="{3FB32E8F-AAE1-4DBE-8231-3F26385CCE7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8324FF10-3AB9-4BB5-8116-D70448E7A739}" type="pres">
      <dgm:prSet presAssocID="{3FB32E8F-AAE1-4DBE-8231-3F26385CCE76}" presName="dot1" presStyleLbl="alignNode1" presStyleIdx="0" presStyleCnt="15" custLinFactX="-2393761" custLinFactY="-1300000" custLinFactNeighborX="-2400000" custLinFactNeighborY="-1309989"/>
      <dgm:spPr/>
    </dgm:pt>
    <dgm:pt modelId="{3B8FD1C4-3E4B-46DC-AFBD-D610A25C4A64}" type="pres">
      <dgm:prSet presAssocID="{3FB32E8F-AAE1-4DBE-8231-3F26385CCE76}" presName="dot2" presStyleLbl="alignNode1" presStyleIdx="1" presStyleCnt="15" custLinFactX="-2400000" custLinFactY="-200000" custLinFactNeighborX="-2448430" custLinFactNeighborY="-227072"/>
      <dgm:spPr/>
    </dgm:pt>
    <dgm:pt modelId="{4A19886E-9FCE-44A7-9128-57F9DF11E8C0}" type="pres">
      <dgm:prSet presAssocID="{3FB32E8F-AAE1-4DBE-8231-3F26385CCE76}" presName="dot3" presStyleLbl="alignNode1" presStyleIdx="2" presStyleCnt="15" custLinFactX="-1961140" custLinFactY="-2521202" custLinFactNeighborX="-2000000" custLinFactNeighborY="-2600000"/>
      <dgm:spPr/>
    </dgm:pt>
    <dgm:pt modelId="{CB338B06-037A-45F6-AAA6-98ABA21DD6B5}" type="pres">
      <dgm:prSet presAssocID="{3FB32E8F-AAE1-4DBE-8231-3F26385CCE76}" presName="dot4" presStyleLbl="alignNode1" presStyleIdx="3" presStyleCnt="15" custLinFactX="-2100000" custLinFactY="-2400000" custLinFactNeighborX="-2153614" custLinFactNeighborY="-2492783"/>
      <dgm:spPr/>
    </dgm:pt>
    <dgm:pt modelId="{91F6B502-5BB9-4CE1-8990-4C69A4E24025}" type="pres">
      <dgm:prSet presAssocID="{3FB32E8F-AAE1-4DBE-8231-3F26385CCE76}" presName="dot5" presStyleLbl="alignNode1" presStyleIdx="4" presStyleCnt="15" custLinFactX="-3200000" custLinFactY="-1846862" custLinFactNeighborX="-3246487" custLinFactNeighborY="-1900000"/>
      <dgm:spPr/>
    </dgm:pt>
    <dgm:pt modelId="{59CC3E31-D354-4E69-8AAB-3E697DDA2A71}" type="pres">
      <dgm:prSet presAssocID="{3FB32E8F-AAE1-4DBE-8231-3F26385CCE76}" presName="dot6" presStyleLbl="alignNode1" presStyleIdx="5" presStyleCnt="15" custLinFactX="-2705155" custLinFactY="-2187310" custLinFactNeighborX="-2800000" custLinFactNeighborY="-2200000"/>
      <dgm:spPr/>
    </dgm:pt>
    <dgm:pt modelId="{5BF2C06A-74D4-4D73-B4F0-73D8A2AC0CA5}" type="pres">
      <dgm:prSet presAssocID="{3FB32E8F-AAE1-4DBE-8231-3F26385CCE76}" presName="dot7" presStyleLbl="alignNode1" presStyleIdx="6" presStyleCnt="15" custLinFactX="-3500000" custLinFactY="-200000" custLinFactNeighborX="-3506472" custLinFactNeighborY="-272465"/>
      <dgm:spPr/>
    </dgm:pt>
    <dgm:pt modelId="{58D6F8F6-51A7-4C14-B5DE-F5F160A80891}" type="pres">
      <dgm:prSet presAssocID="{3FB32E8F-AAE1-4DBE-8231-3F26385CCE76}" presName="dot8" presStyleLbl="alignNode1" presStyleIdx="7" presStyleCnt="15" custLinFactX="-3600000" custLinFactY="1547503" custLinFactNeighborX="-3658508" custLinFactNeighborY="1600000"/>
      <dgm:spPr/>
    </dgm:pt>
    <dgm:pt modelId="{86E03AC4-DE62-496A-BDB1-95794EC764FC}" type="pres">
      <dgm:prSet presAssocID="{3FB32E8F-AAE1-4DBE-8231-3F26385CCE76}" presName="dotArrow1" presStyleLbl="alignNode1" presStyleIdx="8" presStyleCnt="15" custLinFactX="-3600000" custLinFactY="3300000" custLinFactNeighborX="-3688361" custLinFactNeighborY="3339937"/>
      <dgm:spPr/>
    </dgm:pt>
    <dgm:pt modelId="{3DF8C031-9033-4AC1-931D-05D7071D5659}" type="pres">
      <dgm:prSet presAssocID="{3FB32E8F-AAE1-4DBE-8231-3F26385CCE76}" presName="dotArrow2" presStyleLbl="alignNode1" presStyleIdx="9" presStyleCnt="15" custLinFactX="-3600000" custLinFactY="3400000" custLinFactNeighborX="-3608858" custLinFactNeighborY="3458698"/>
      <dgm:spPr/>
    </dgm:pt>
    <dgm:pt modelId="{1B8A3384-0D0B-46DF-B490-3F370581233A}" type="pres">
      <dgm:prSet presAssocID="{3FB32E8F-AAE1-4DBE-8231-3F26385CCE76}" presName="dotArrow3" presStyleLbl="alignNode1" presStyleIdx="10" presStyleCnt="15" custFlipHor="0" custScaleX="87730" custScaleY="87730" custLinFactX="-3457499" custLinFactY="117053" custLinFactNeighborX="-3500000" custLinFactNeighborY="200000"/>
      <dgm:spPr/>
    </dgm:pt>
    <dgm:pt modelId="{5C1B5E41-AF7F-4E97-9209-CC889FB057A1}" type="pres">
      <dgm:prSet presAssocID="{3FB32E8F-AAE1-4DBE-8231-3F26385CCE76}" presName="dotArrow4" presStyleLbl="alignNode1" presStyleIdx="11" presStyleCnt="15" custLinFactX="-3600000" custLinFactY="3423681" custLinFactNeighborX="-3624120" custLinFactNeighborY="3500000"/>
      <dgm:spPr/>
    </dgm:pt>
    <dgm:pt modelId="{355F20A1-73CC-4172-9B5D-D093A2AB2D48}" type="pres">
      <dgm:prSet presAssocID="{3FB32E8F-AAE1-4DBE-8231-3F26385CCE76}" presName="dotArrow5" presStyleLbl="alignNode1" presStyleIdx="12" presStyleCnt="15" custLinFactX="-4000000" custLinFactY="2151208" custLinFactNeighborX="-4067133" custLinFactNeighborY="2200000"/>
      <dgm:spPr/>
    </dgm:pt>
    <dgm:pt modelId="{B9A5D6EF-E6EC-4D5F-8B4A-9D3DA788375A}" type="pres">
      <dgm:prSet presAssocID="{3FB32E8F-AAE1-4DBE-8231-3F26385CCE76}" presName="dotArrow6" presStyleLbl="alignNode1" presStyleIdx="13" presStyleCnt="15" custLinFactX="-3900000" custLinFactY="1274676" custLinFactNeighborX="-3936657" custLinFactNeighborY="1300000"/>
      <dgm:spPr/>
    </dgm:pt>
    <dgm:pt modelId="{7A6B97A2-1F06-436D-8EBF-9955CEBB1294}" type="pres">
      <dgm:prSet presAssocID="{3FB32E8F-AAE1-4DBE-8231-3F26385CCE76}" presName="dotArrow7" presStyleLbl="alignNode1" presStyleIdx="14" presStyleCnt="15" custFlipVert="0" custFlipHor="1" custScaleY="91358" custLinFactX="-3757221" custLinFactY="3185157" custLinFactNeighborX="-3800000" custLinFactNeighborY="3200000"/>
      <dgm:spPr/>
    </dgm:pt>
    <dgm:pt modelId="{98BEA049-A47C-4420-BB5A-7C93E468BF76}" type="pres">
      <dgm:prSet presAssocID="{F4E02096-9EFE-47B2-AF5E-7C91999A0B84}" presName="parTx1" presStyleLbl="node1" presStyleIdx="0" presStyleCnt="5" custScaleX="384188" custScaleY="400444" custLinFactX="100000" custLinFactY="-500000" custLinFactNeighborX="199617" custLinFactNeighborY="-581606"/>
      <dgm:spPr/>
      <dgm:t>
        <a:bodyPr/>
        <a:lstStyle/>
        <a:p>
          <a:endParaRPr lang="ru-RU"/>
        </a:p>
      </dgm:t>
    </dgm:pt>
    <dgm:pt modelId="{3082EB39-57DA-43BE-A15D-C98D34F65392}" type="pres">
      <dgm:prSet presAssocID="{97D76641-504D-40B0-AE1A-55988EAEE34A}" presName="picture1" presStyleCnt="0"/>
      <dgm:spPr/>
    </dgm:pt>
    <dgm:pt modelId="{D8A17743-4C06-4401-B4B4-CC68963D2958}" type="pres">
      <dgm:prSet presAssocID="{97D76641-504D-40B0-AE1A-55988EAEE34A}" presName="imageRepeatNode" presStyleLbl="fgImgPlace1" presStyleIdx="0" presStyleCnt="5" custScaleX="216489" custScaleY="175092" custLinFactX="-154557" custLinFactY="-187047" custLinFactNeighborX="-200000" custLinFactNeighborY="-200000"/>
      <dgm:spPr/>
      <dgm:t>
        <a:bodyPr/>
        <a:lstStyle/>
        <a:p>
          <a:endParaRPr lang="ru-RU"/>
        </a:p>
      </dgm:t>
    </dgm:pt>
    <dgm:pt modelId="{DA3F6511-42DB-441E-98B3-502E73D2536C}" type="pres">
      <dgm:prSet presAssocID="{711B4E61-9B92-4491-94B8-E3F407FCA494}" presName="parTx2" presStyleLbl="node1" presStyleIdx="1" presStyleCnt="5" custScaleX="381255" custScaleY="266196" custLinFactX="100000" custLinFactY="-264355" custLinFactNeighborX="196574" custLinFactNeighborY="-300000"/>
      <dgm:spPr/>
      <dgm:t>
        <a:bodyPr/>
        <a:lstStyle/>
        <a:p>
          <a:endParaRPr lang="ru-RU"/>
        </a:p>
      </dgm:t>
    </dgm:pt>
    <dgm:pt modelId="{3D1F5E39-3B09-4011-BBB8-66817C4613D7}" type="pres">
      <dgm:prSet presAssocID="{78467059-1A7C-40D7-9120-543BD3CCD41E}" presName="picture2" presStyleCnt="0"/>
      <dgm:spPr/>
    </dgm:pt>
    <dgm:pt modelId="{544741F5-1C29-41A9-B8B3-B50019B81E2E}" type="pres">
      <dgm:prSet presAssocID="{78467059-1A7C-40D7-9120-543BD3CCD41E}" presName="imageRepeatNode" presStyleLbl="fgImgPlace1" presStyleIdx="1" presStyleCnt="5" custScaleX="214485" custScaleY="178028" custLinFactX="-242988" custLinFactNeighborX="-300000" custLinFactNeighborY="-95375"/>
      <dgm:spPr/>
      <dgm:t>
        <a:bodyPr/>
        <a:lstStyle/>
        <a:p>
          <a:endParaRPr lang="ru-RU"/>
        </a:p>
      </dgm:t>
    </dgm:pt>
    <dgm:pt modelId="{0B39DF6C-3769-4EFE-8BDD-4775800F9CE6}" type="pres">
      <dgm:prSet presAssocID="{E09E4EBF-D8CD-47A7-86DC-F0A770B5C5D4}" presName="parTx3" presStyleLbl="node1" presStyleIdx="2" presStyleCnt="5" custScaleX="412469" custScaleY="278338" custLinFactX="93990" custLinFactNeighborX="100000" custLinFactNeighborY="-31680"/>
      <dgm:spPr/>
      <dgm:t>
        <a:bodyPr/>
        <a:lstStyle/>
        <a:p>
          <a:endParaRPr lang="ru-RU"/>
        </a:p>
      </dgm:t>
    </dgm:pt>
    <dgm:pt modelId="{E303F8AC-0EDC-46C0-BA25-6627BF58C6A5}" type="pres">
      <dgm:prSet presAssocID="{91930248-C48D-4CDF-9D42-6ED7D1F4772C}" presName="picture3" presStyleCnt="0"/>
      <dgm:spPr/>
    </dgm:pt>
    <dgm:pt modelId="{9CBE3FD2-2742-4BDF-B01E-1CAA55B939D1}" type="pres">
      <dgm:prSet presAssocID="{91930248-C48D-4CDF-9D42-6ED7D1F4772C}" presName="imageRepeatNode" presStyleLbl="fgImgPlace1" presStyleIdx="2" presStyleCnt="5" custScaleX="218425" custScaleY="166125" custLinFactX="-300000" custLinFactY="200000" custLinFactNeighborX="-333860" custLinFactNeighborY="226578"/>
      <dgm:spPr/>
      <dgm:t>
        <a:bodyPr/>
        <a:lstStyle/>
        <a:p>
          <a:endParaRPr lang="ru-RU"/>
        </a:p>
      </dgm:t>
    </dgm:pt>
    <dgm:pt modelId="{8E5B9D2C-27AC-4DFD-A788-E663AD9913C9}" type="pres">
      <dgm:prSet presAssocID="{504BB19A-CCAC-4655-9855-52F7B04AC873}" presName="parTx4" presStyleLbl="node1" presStyleIdx="3" presStyleCnt="5" custScaleX="425556" custScaleY="246021" custLinFactX="35227" custLinFactY="212536" custLinFactNeighborX="100000" custLinFactNeighborY="300000"/>
      <dgm:spPr/>
      <dgm:t>
        <a:bodyPr/>
        <a:lstStyle/>
        <a:p>
          <a:endParaRPr lang="ru-RU"/>
        </a:p>
      </dgm:t>
    </dgm:pt>
    <dgm:pt modelId="{21678456-444B-4B95-BF10-6115AF24CB70}" type="pres">
      <dgm:prSet presAssocID="{F8142E59-AD76-4750-9269-0DF2471CA6FE}" presName="picture4" presStyleCnt="0"/>
      <dgm:spPr/>
    </dgm:pt>
    <dgm:pt modelId="{8A39D419-717E-4CC4-A75B-611F8E58CD4A}" type="pres">
      <dgm:prSet presAssocID="{F8142E59-AD76-4750-9269-0DF2471CA6FE}" presName="imageRepeatNode" presStyleLbl="fgImgPlace1" presStyleIdx="3" presStyleCnt="5" custScaleX="223443" custScaleY="169052" custLinFactX="-300000" custLinFactY="147456" custLinFactNeighborX="-390043" custLinFactNeighborY="200000"/>
      <dgm:spPr/>
      <dgm:t>
        <a:bodyPr/>
        <a:lstStyle/>
        <a:p>
          <a:endParaRPr lang="ru-RU"/>
        </a:p>
      </dgm:t>
    </dgm:pt>
    <dgm:pt modelId="{3520F90E-C4D7-496C-BEB5-19B6DC94BFB1}" type="pres">
      <dgm:prSet presAssocID="{2E747B10-E240-47E1-929E-09D8CEC44644}" presName="parTx5" presStyleLbl="node1" presStyleIdx="4" presStyleCnt="5" custScaleX="430304" custScaleY="312003" custLinFactY="500000" custLinFactNeighborX="88109" custLinFactNeighborY="593577"/>
      <dgm:spPr/>
      <dgm:t>
        <a:bodyPr/>
        <a:lstStyle/>
        <a:p>
          <a:endParaRPr lang="ru-RU"/>
        </a:p>
      </dgm:t>
    </dgm:pt>
    <dgm:pt modelId="{4B4658CF-DFE3-4C8C-A5C3-3AA60DA7E939}" type="pres">
      <dgm:prSet presAssocID="{B4FAF211-73BA-473F-B9C2-473F6FF495C8}" presName="picture5" presStyleCnt="0"/>
      <dgm:spPr/>
    </dgm:pt>
    <dgm:pt modelId="{16C7A438-56E2-40CA-BB1B-A71CDC6584CE}" type="pres">
      <dgm:prSet presAssocID="{B4FAF211-73BA-473F-B9C2-473F6FF495C8}" presName="imageRepeatNode" presStyleLbl="fgImgPlace1" presStyleIdx="4" presStyleCnt="5" custScaleX="219637" custScaleY="166002" custLinFactX="-331848" custLinFactY="-76732" custLinFactNeighborX="-400000" custLinFactNeighborY="-100000"/>
      <dgm:spPr/>
      <dgm:t>
        <a:bodyPr/>
        <a:lstStyle/>
        <a:p>
          <a:endParaRPr lang="ru-RU"/>
        </a:p>
      </dgm:t>
    </dgm:pt>
  </dgm:ptLst>
  <dgm:cxnLst>
    <dgm:cxn modelId="{602C8F52-C11C-4EA8-8942-0639A41B457D}" srcId="{3FB32E8F-AAE1-4DBE-8231-3F26385CCE76}" destId="{504BB19A-CCAC-4655-9855-52F7B04AC873}" srcOrd="3" destOrd="0" parTransId="{06974F3A-F030-40CC-A783-D263A76F315D}" sibTransId="{F8142E59-AD76-4750-9269-0DF2471CA6FE}"/>
    <dgm:cxn modelId="{D3612DA7-4BA9-4F96-A744-5F20F29BC7D9}" srcId="{3FB32E8F-AAE1-4DBE-8231-3F26385CCE76}" destId="{711B4E61-9B92-4491-94B8-E3F407FCA494}" srcOrd="1" destOrd="0" parTransId="{840AB548-9432-4E78-BB43-2E46636F9E4F}" sibTransId="{78467059-1A7C-40D7-9120-543BD3CCD41E}"/>
    <dgm:cxn modelId="{2A90EFDC-F6F6-46AB-9059-3C057F4DA586}" type="presOf" srcId="{B4FAF211-73BA-473F-B9C2-473F6FF495C8}" destId="{16C7A438-56E2-40CA-BB1B-A71CDC6584CE}" srcOrd="0" destOrd="0" presId="urn:microsoft.com/office/officeart/2008/layout/AscendingPictureAccentProcess"/>
    <dgm:cxn modelId="{774E0417-5AD5-4072-8ADA-0A2A4EB4888E}" type="presOf" srcId="{78467059-1A7C-40D7-9120-543BD3CCD41E}" destId="{544741F5-1C29-41A9-B8B3-B50019B81E2E}" srcOrd="0" destOrd="0" presId="urn:microsoft.com/office/officeart/2008/layout/AscendingPictureAccentProcess"/>
    <dgm:cxn modelId="{A4B1F9E6-D953-4DB4-B546-B01E6CA9C1F8}" type="presOf" srcId="{711B4E61-9B92-4491-94B8-E3F407FCA494}" destId="{DA3F6511-42DB-441E-98B3-502E73D2536C}" srcOrd="0" destOrd="0" presId="urn:microsoft.com/office/officeart/2008/layout/AscendingPictureAccentProcess"/>
    <dgm:cxn modelId="{E6738E7D-738C-46C5-A0F0-EA977CBB8CCA}" type="presOf" srcId="{F8142E59-AD76-4750-9269-0DF2471CA6FE}" destId="{8A39D419-717E-4CC4-A75B-611F8E58CD4A}" srcOrd="0" destOrd="0" presId="urn:microsoft.com/office/officeart/2008/layout/AscendingPictureAccentProcess"/>
    <dgm:cxn modelId="{DA8A033E-AEAB-403A-9435-4F1E0F02EF88}" type="presOf" srcId="{F4E02096-9EFE-47B2-AF5E-7C91999A0B84}" destId="{98BEA049-A47C-4420-BB5A-7C93E468BF76}" srcOrd="0" destOrd="0" presId="urn:microsoft.com/office/officeart/2008/layout/AscendingPictureAccentProcess"/>
    <dgm:cxn modelId="{D8BE4562-1D6D-45ED-9C8C-D3A0961C0122}" type="presOf" srcId="{E09E4EBF-D8CD-47A7-86DC-F0A770B5C5D4}" destId="{0B39DF6C-3769-4EFE-8BDD-4775800F9CE6}" srcOrd="0" destOrd="0" presId="urn:microsoft.com/office/officeart/2008/layout/AscendingPictureAccentProcess"/>
    <dgm:cxn modelId="{FE27B922-8641-4495-8862-FB1B5009C422}" srcId="{3FB32E8F-AAE1-4DBE-8231-3F26385CCE76}" destId="{E09E4EBF-D8CD-47A7-86DC-F0A770B5C5D4}" srcOrd="2" destOrd="0" parTransId="{3581DFEB-1125-4E19-806C-853D597E4147}" sibTransId="{91930248-C48D-4CDF-9D42-6ED7D1F4772C}"/>
    <dgm:cxn modelId="{ED9EB6E1-5AA4-405E-959D-B285906F8592}" type="presOf" srcId="{3FB32E8F-AAE1-4DBE-8231-3F26385CCE76}" destId="{166F1640-309B-4FB7-B789-C85505B24227}" srcOrd="0" destOrd="0" presId="urn:microsoft.com/office/officeart/2008/layout/AscendingPictureAccentProcess"/>
    <dgm:cxn modelId="{8D5EBB1B-418B-4C43-A992-856B78596F6A}" srcId="{3FB32E8F-AAE1-4DBE-8231-3F26385CCE76}" destId="{F4E02096-9EFE-47B2-AF5E-7C91999A0B84}" srcOrd="0" destOrd="0" parTransId="{9B6CBB25-E795-4EAB-900B-44F7E05F0EBD}" sibTransId="{97D76641-504D-40B0-AE1A-55988EAEE34A}"/>
    <dgm:cxn modelId="{15BEE1EE-B415-4F1D-B401-6860A1CFFC80}" type="presOf" srcId="{2E747B10-E240-47E1-929E-09D8CEC44644}" destId="{3520F90E-C4D7-496C-BEB5-19B6DC94BFB1}" srcOrd="0" destOrd="0" presId="urn:microsoft.com/office/officeart/2008/layout/AscendingPictureAccentProcess"/>
    <dgm:cxn modelId="{D5AE30F6-EC93-4761-91A2-BBF057F682A0}" type="presOf" srcId="{97D76641-504D-40B0-AE1A-55988EAEE34A}" destId="{D8A17743-4C06-4401-B4B4-CC68963D2958}" srcOrd="0" destOrd="0" presId="urn:microsoft.com/office/officeart/2008/layout/AscendingPictureAccentProcess"/>
    <dgm:cxn modelId="{7943F773-A343-40E3-A6FF-FEDA3AC67BE2}" type="presOf" srcId="{504BB19A-CCAC-4655-9855-52F7B04AC873}" destId="{8E5B9D2C-27AC-4DFD-A788-E663AD9913C9}" srcOrd="0" destOrd="0" presId="urn:microsoft.com/office/officeart/2008/layout/AscendingPictureAccentProcess"/>
    <dgm:cxn modelId="{D3495A44-4F25-40FA-A515-47C8E491FBAF}" srcId="{3FB32E8F-AAE1-4DBE-8231-3F26385CCE76}" destId="{2E747B10-E240-47E1-929E-09D8CEC44644}" srcOrd="4" destOrd="0" parTransId="{6A251FA9-0995-4B0F-B2B5-1DC0B66AF213}" sibTransId="{B4FAF211-73BA-473F-B9C2-473F6FF495C8}"/>
    <dgm:cxn modelId="{6A81C956-5B9A-4BAF-AF41-B5A19AFB045C}" type="presOf" srcId="{91930248-C48D-4CDF-9D42-6ED7D1F4772C}" destId="{9CBE3FD2-2742-4BDF-B01E-1CAA55B939D1}" srcOrd="0" destOrd="0" presId="urn:microsoft.com/office/officeart/2008/layout/AscendingPictureAccentProcess"/>
    <dgm:cxn modelId="{1E513B3B-AA15-40E0-BA26-5E4BEF5B6312}" type="presParOf" srcId="{166F1640-309B-4FB7-B789-C85505B24227}" destId="{8324FF10-3AB9-4BB5-8116-D70448E7A739}" srcOrd="0" destOrd="0" presId="urn:microsoft.com/office/officeart/2008/layout/AscendingPictureAccentProcess"/>
    <dgm:cxn modelId="{F7B0B3B5-463D-4A9D-B1AF-641AEDBA5475}" type="presParOf" srcId="{166F1640-309B-4FB7-B789-C85505B24227}" destId="{3B8FD1C4-3E4B-46DC-AFBD-D610A25C4A64}" srcOrd="1" destOrd="0" presId="urn:microsoft.com/office/officeart/2008/layout/AscendingPictureAccentProcess"/>
    <dgm:cxn modelId="{615BA993-BFD5-4830-BCC5-A124D1CB043D}" type="presParOf" srcId="{166F1640-309B-4FB7-B789-C85505B24227}" destId="{4A19886E-9FCE-44A7-9128-57F9DF11E8C0}" srcOrd="2" destOrd="0" presId="urn:microsoft.com/office/officeart/2008/layout/AscendingPictureAccentProcess"/>
    <dgm:cxn modelId="{D31B8F80-4AAE-4744-BAB7-865B6C4959FC}" type="presParOf" srcId="{166F1640-309B-4FB7-B789-C85505B24227}" destId="{CB338B06-037A-45F6-AAA6-98ABA21DD6B5}" srcOrd="3" destOrd="0" presId="urn:microsoft.com/office/officeart/2008/layout/AscendingPictureAccentProcess"/>
    <dgm:cxn modelId="{3E968061-BE67-425A-BB4A-404AF040B9D1}" type="presParOf" srcId="{166F1640-309B-4FB7-B789-C85505B24227}" destId="{91F6B502-5BB9-4CE1-8990-4C69A4E24025}" srcOrd="4" destOrd="0" presId="urn:microsoft.com/office/officeart/2008/layout/AscendingPictureAccentProcess"/>
    <dgm:cxn modelId="{77627B0D-CC39-4040-8E88-428C3517B1AB}" type="presParOf" srcId="{166F1640-309B-4FB7-B789-C85505B24227}" destId="{59CC3E31-D354-4E69-8AAB-3E697DDA2A71}" srcOrd="5" destOrd="0" presId="urn:microsoft.com/office/officeart/2008/layout/AscendingPictureAccentProcess"/>
    <dgm:cxn modelId="{27DC5776-D801-4022-9766-45C6ABE865A0}" type="presParOf" srcId="{166F1640-309B-4FB7-B789-C85505B24227}" destId="{5BF2C06A-74D4-4D73-B4F0-73D8A2AC0CA5}" srcOrd="6" destOrd="0" presId="urn:microsoft.com/office/officeart/2008/layout/AscendingPictureAccentProcess"/>
    <dgm:cxn modelId="{84118A30-552F-4A21-BE5B-917FF32A323F}" type="presParOf" srcId="{166F1640-309B-4FB7-B789-C85505B24227}" destId="{58D6F8F6-51A7-4C14-B5DE-F5F160A80891}" srcOrd="7" destOrd="0" presId="urn:microsoft.com/office/officeart/2008/layout/AscendingPictureAccentProcess"/>
    <dgm:cxn modelId="{B98A29FB-EA0F-4C80-B44D-5B1BCFDAB932}" type="presParOf" srcId="{166F1640-309B-4FB7-B789-C85505B24227}" destId="{86E03AC4-DE62-496A-BDB1-95794EC764FC}" srcOrd="8" destOrd="0" presId="urn:microsoft.com/office/officeart/2008/layout/AscendingPictureAccentProcess"/>
    <dgm:cxn modelId="{C7E04AB7-23C3-4BCF-A816-E7F073AF7AF0}" type="presParOf" srcId="{166F1640-309B-4FB7-B789-C85505B24227}" destId="{3DF8C031-9033-4AC1-931D-05D7071D5659}" srcOrd="9" destOrd="0" presId="urn:microsoft.com/office/officeart/2008/layout/AscendingPictureAccentProcess"/>
    <dgm:cxn modelId="{4192B996-C4E0-4D29-A44D-F877AB74D52A}" type="presParOf" srcId="{166F1640-309B-4FB7-B789-C85505B24227}" destId="{1B8A3384-0D0B-46DF-B490-3F370581233A}" srcOrd="10" destOrd="0" presId="urn:microsoft.com/office/officeart/2008/layout/AscendingPictureAccentProcess"/>
    <dgm:cxn modelId="{A8C76ABD-DB83-4FB3-BB04-2D32F3BA7A59}" type="presParOf" srcId="{166F1640-309B-4FB7-B789-C85505B24227}" destId="{5C1B5E41-AF7F-4E97-9209-CC889FB057A1}" srcOrd="11" destOrd="0" presId="urn:microsoft.com/office/officeart/2008/layout/AscendingPictureAccentProcess"/>
    <dgm:cxn modelId="{2DBC6818-7C51-4246-9398-AD88A69893C4}" type="presParOf" srcId="{166F1640-309B-4FB7-B789-C85505B24227}" destId="{355F20A1-73CC-4172-9B5D-D093A2AB2D48}" srcOrd="12" destOrd="0" presId="urn:microsoft.com/office/officeart/2008/layout/AscendingPictureAccentProcess"/>
    <dgm:cxn modelId="{F6D50C3D-836B-4AF0-B824-55C736D00A92}" type="presParOf" srcId="{166F1640-309B-4FB7-B789-C85505B24227}" destId="{B9A5D6EF-E6EC-4D5F-8B4A-9D3DA788375A}" srcOrd="13" destOrd="0" presId="urn:microsoft.com/office/officeart/2008/layout/AscendingPictureAccentProcess"/>
    <dgm:cxn modelId="{DAA43938-6426-4CA5-ADE2-66593EF44188}" type="presParOf" srcId="{166F1640-309B-4FB7-B789-C85505B24227}" destId="{7A6B97A2-1F06-436D-8EBF-9955CEBB1294}" srcOrd="14" destOrd="0" presId="urn:microsoft.com/office/officeart/2008/layout/AscendingPictureAccentProcess"/>
    <dgm:cxn modelId="{C6B11CA6-188C-4241-B2A2-35C8AFA805CB}" type="presParOf" srcId="{166F1640-309B-4FB7-B789-C85505B24227}" destId="{98BEA049-A47C-4420-BB5A-7C93E468BF76}" srcOrd="15" destOrd="0" presId="urn:microsoft.com/office/officeart/2008/layout/AscendingPictureAccentProcess"/>
    <dgm:cxn modelId="{442AF9CD-D8EB-457B-ADC7-F268E9615388}" type="presParOf" srcId="{166F1640-309B-4FB7-B789-C85505B24227}" destId="{3082EB39-57DA-43BE-A15D-C98D34F65392}" srcOrd="16" destOrd="0" presId="urn:microsoft.com/office/officeart/2008/layout/AscendingPictureAccentProcess"/>
    <dgm:cxn modelId="{B7B88A37-6433-41B3-9B2E-4523175034C8}" type="presParOf" srcId="{3082EB39-57DA-43BE-A15D-C98D34F65392}" destId="{D8A17743-4C06-4401-B4B4-CC68963D2958}" srcOrd="0" destOrd="0" presId="urn:microsoft.com/office/officeart/2008/layout/AscendingPictureAccentProcess"/>
    <dgm:cxn modelId="{BF1D2CBC-157A-4BD3-AC39-5E4F914BDE1B}" type="presParOf" srcId="{166F1640-309B-4FB7-B789-C85505B24227}" destId="{DA3F6511-42DB-441E-98B3-502E73D2536C}" srcOrd="17" destOrd="0" presId="urn:microsoft.com/office/officeart/2008/layout/AscendingPictureAccentProcess"/>
    <dgm:cxn modelId="{48F62562-E0A8-47A8-9298-C0B81F744B08}" type="presParOf" srcId="{166F1640-309B-4FB7-B789-C85505B24227}" destId="{3D1F5E39-3B09-4011-BBB8-66817C4613D7}" srcOrd="18" destOrd="0" presId="urn:microsoft.com/office/officeart/2008/layout/AscendingPictureAccentProcess"/>
    <dgm:cxn modelId="{C3632723-4739-41FB-AD7A-4D927E81BCE0}" type="presParOf" srcId="{3D1F5E39-3B09-4011-BBB8-66817C4613D7}" destId="{544741F5-1C29-41A9-B8B3-B50019B81E2E}" srcOrd="0" destOrd="0" presId="urn:microsoft.com/office/officeart/2008/layout/AscendingPictureAccentProcess"/>
    <dgm:cxn modelId="{E0ECC383-4FFF-4D81-AF18-60FE2302099B}" type="presParOf" srcId="{166F1640-309B-4FB7-B789-C85505B24227}" destId="{0B39DF6C-3769-4EFE-8BDD-4775800F9CE6}" srcOrd="19" destOrd="0" presId="urn:microsoft.com/office/officeart/2008/layout/AscendingPictureAccentProcess"/>
    <dgm:cxn modelId="{98E26A53-DA7E-4FBB-B9EE-BB0B6A294806}" type="presParOf" srcId="{166F1640-309B-4FB7-B789-C85505B24227}" destId="{E303F8AC-0EDC-46C0-BA25-6627BF58C6A5}" srcOrd="20" destOrd="0" presId="urn:microsoft.com/office/officeart/2008/layout/AscendingPictureAccentProcess"/>
    <dgm:cxn modelId="{5E97A4D2-0A6A-4944-9A08-F3F474312CDF}" type="presParOf" srcId="{E303F8AC-0EDC-46C0-BA25-6627BF58C6A5}" destId="{9CBE3FD2-2742-4BDF-B01E-1CAA55B939D1}" srcOrd="0" destOrd="0" presId="urn:microsoft.com/office/officeart/2008/layout/AscendingPictureAccentProcess"/>
    <dgm:cxn modelId="{B736AB7E-D9EF-4396-ADE5-3C9F773D3D03}" type="presParOf" srcId="{166F1640-309B-4FB7-B789-C85505B24227}" destId="{8E5B9D2C-27AC-4DFD-A788-E663AD9913C9}" srcOrd="21" destOrd="0" presId="urn:microsoft.com/office/officeart/2008/layout/AscendingPictureAccentProcess"/>
    <dgm:cxn modelId="{F3DD004D-C257-4045-B593-305A450952FE}" type="presParOf" srcId="{166F1640-309B-4FB7-B789-C85505B24227}" destId="{21678456-444B-4B95-BF10-6115AF24CB70}" srcOrd="22" destOrd="0" presId="urn:microsoft.com/office/officeart/2008/layout/AscendingPictureAccentProcess"/>
    <dgm:cxn modelId="{6C943B0D-8A04-452C-8ECF-0E2A466ABEDE}" type="presParOf" srcId="{21678456-444B-4B95-BF10-6115AF24CB70}" destId="{8A39D419-717E-4CC4-A75B-611F8E58CD4A}" srcOrd="0" destOrd="0" presId="urn:microsoft.com/office/officeart/2008/layout/AscendingPictureAccentProcess"/>
    <dgm:cxn modelId="{EF94C931-D66E-4BF9-AFAA-2B0181F1E334}" type="presParOf" srcId="{166F1640-309B-4FB7-B789-C85505B24227}" destId="{3520F90E-C4D7-496C-BEB5-19B6DC94BFB1}" srcOrd="23" destOrd="0" presId="urn:microsoft.com/office/officeart/2008/layout/AscendingPictureAccentProcess"/>
    <dgm:cxn modelId="{C3D344E5-A320-4073-A8BB-118FF9B9BD0A}" type="presParOf" srcId="{166F1640-309B-4FB7-B789-C85505B24227}" destId="{4B4658CF-DFE3-4C8C-A5C3-3AA60DA7E939}" srcOrd="24" destOrd="0" presId="urn:microsoft.com/office/officeart/2008/layout/AscendingPictureAccentProcess"/>
    <dgm:cxn modelId="{86D6914C-059E-4F85-98C1-A9EA3427516F}" type="presParOf" srcId="{4B4658CF-DFE3-4C8C-A5C3-3AA60DA7E939}" destId="{16C7A438-56E2-40CA-BB1B-A71CDC6584CE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7323F3B-41D5-4906-AB27-5659F5D9051F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ABF9477-6A91-4ACB-BCD2-8847C1407359}">
      <dgm:prSet/>
      <dgm:spPr/>
      <dgm:t>
        <a:bodyPr/>
        <a:lstStyle/>
        <a:p>
          <a:endParaRPr lang="ru-RU" dirty="0"/>
        </a:p>
      </dgm:t>
    </dgm:pt>
    <dgm:pt modelId="{3925AB0C-83BC-4399-935D-73095FD90B32}" type="parTrans" cxnId="{F0756792-B5D6-4900-B4D9-332EC0BB3E4F}">
      <dgm:prSet/>
      <dgm:spPr/>
      <dgm:t>
        <a:bodyPr/>
        <a:lstStyle/>
        <a:p>
          <a:endParaRPr lang="ru-RU"/>
        </a:p>
      </dgm:t>
    </dgm:pt>
    <dgm:pt modelId="{A5A20B93-E874-4504-85FF-03341C1FB46E}" type="sibTrans" cxnId="{F0756792-B5D6-4900-B4D9-332EC0BB3E4F}">
      <dgm:prSet/>
      <dgm:spPr/>
      <dgm:t>
        <a:bodyPr/>
        <a:lstStyle/>
        <a:p>
          <a:endParaRPr lang="ru-RU"/>
        </a:p>
      </dgm:t>
    </dgm:pt>
    <dgm:pt modelId="{2310D7D1-3D5D-4201-9D15-293A704550DF}">
      <dgm:prSet phldrT="[Текст]"/>
      <dgm:spPr/>
      <dgm:t>
        <a:bodyPr/>
        <a:lstStyle/>
        <a:p>
          <a:endParaRPr lang="ru-RU" dirty="0"/>
        </a:p>
      </dgm:t>
    </dgm:pt>
    <dgm:pt modelId="{3F03B85C-B204-4927-8A68-C8DA70011776}" type="parTrans" cxnId="{42010BA8-CA7E-47DF-810D-85A5EE1E8A2B}">
      <dgm:prSet/>
      <dgm:spPr/>
      <dgm:t>
        <a:bodyPr/>
        <a:lstStyle/>
        <a:p>
          <a:endParaRPr lang="ru-RU"/>
        </a:p>
      </dgm:t>
    </dgm:pt>
    <dgm:pt modelId="{3DE9B14C-B949-4181-8C11-FD96AC2DF088}" type="sibTrans" cxnId="{42010BA8-CA7E-47DF-810D-85A5EE1E8A2B}">
      <dgm:prSet/>
      <dgm:spPr/>
      <dgm:t>
        <a:bodyPr/>
        <a:lstStyle/>
        <a:p>
          <a:endParaRPr lang="ru-RU"/>
        </a:p>
      </dgm:t>
    </dgm:pt>
    <dgm:pt modelId="{CA10A5E7-A95B-412D-B866-9A2B35E53037}">
      <dgm:prSet phldrT="[Текст]" phldr="1"/>
      <dgm:spPr/>
      <dgm:t>
        <a:bodyPr/>
        <a:lstStyle/>
        <a:p>
          <a:endParaRPr lang="ru-RU" dirty="0"/>
        </a:p>
      </dgm:t>
    </dgm:pt>
    <dgm:pt modelId="{FE860EDE-8A1F-4505-AF72-7DDB0035BF5F}" type="parTrans" cxnId="{B62E0743-9D67-44C1-BB90-C9F3D6B5EE15}">
      <dgm:prSet/>
      <dgm:spPr/>
      <dgm:t>
        <a:bodyPr/>
        <a:lstStyle/>
        <a:p>
          <a:endParaRPr lang="ru-RU"/>
        </a:p>
      </dgm:t>
    </dgm:pt>
    <dgm:pt modelId="{40C9D595-3B55-41E1-8FD3-33C8BEDD739D}" type="sibTrans" cxnId="{B62E0743-9D67-44C1-BB90-C9F3D6B5EE15}">
      <dgm:prSet/>
      <dgm:spPr>
        <a:solidFill>
          <a:srgbClr val="0CAEC4"/>
        </a:solidFill>
        <a:ln>
          <a:solidFill>
            <a:schemeClr val="tx2"/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25B9DFEC-E78B-49E5-A0DA-66006B46815C}">
      <dgm:prSet phldrT="[Текст]" phldr="1"/>
      <dgm:spPr/>
      <dgm:t>
        <a:bodyPr/>
        <a:lstStyle/>
        <a:p>
          <a:endParaRPr lang="ru-RU" dirty="0"/>
        </a:p>
      </dgm:t>
    </dgm:pt>
    <dgm:pt modelId="{0C003C86-B789-40A0-832F-EFE0B300D777}" type="parTrans" cxnId="{1F9CED31-8C2A-4946-8818-81C637380F5A}">
      <dgm:prSet/>
      <dgm:spPr/>
      <dgm:t>
        <a:bodyPr/>
        <a:lstStyle/>
        <a:p>
          <a:endParaRPr lang="ru-RU"/>
        </a:p>
      </dgm:t>
    </dgm:pt>
    <dgm:pt modelId="{33CC78FE-8F6C-415F-8275-C873C6BA1C57}" type="sibTrans" cxnId="{1F9CED31-8C2A-4946-8818-81C637380F5A}">
      <dgm:prSet/>
      <dgm:spPr>
        <a:solidFill>
          <a:srgbClr val="0CAEC4"/>
        </a:solidFill>
        <a:ln>
          <a:solidFill>
            <a:schemeClr val="tx2"/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951D36EA-25D8-4670-AE24-17AB5AA73D66}">
      <dgm:prSet phldrT="[Текст]"/>
      <dgm:spPr/>
      <dgm:t>
        <a:bodyPr/>
        <a:lstStyle/>
        <a:p>
          <a:endParaRPr lang="ru-RU" dirty="0"/>
        </a:p>
      </dgm:t>
    </dgm:pt>
    <dgm:pt modelId="{8C920C9D-20AA-4BC1-B502-E048B6040EFB}" type="parTrans" cxnId="{A6356759-8D1C-4510-BE29-D73F91F73148}">
      <dgm:prSet/>
      <dgm:spPr/>
      <dgm:t>
        <a:bodyPr/>
        <a:lstStyle/>
        <a:p>
          <a:endParaRPr lang="ru-RU"/>
        </a:p>
      </dgm:t>
    </dgm:pt>
    <dgm:pt modelId="{8B2CCFC9-4CEB-4B22-A888-5962BAB3FC34}" type="sibTrans" cxnId="{A6356759-8D1C-4510-BE29-D73F91F73148}">
      <dgm:prSet/>
      <dgm:spPr/>
      <dgm:t>
        <a:bodyPr/>
        <a:lstStyle/>
        <a:p>
          <a:endParaRPr lang="ru-RU"/>
        </a:p>
      </dgm:t>
    </dgm:pt>
    <dgm:pt modelId="{218C62EA-02E4-4323-A6EB-6F9E658C4E41}">
      <dgm:prSet phldrT="[Текст]"/>
      <dgm:spPr/>
      <dgm:t>
        <a:bodyPr/>
        <a:lstStyle/>
        <a:p>
          <a:endParaRPr lang="ru-RU" dirty="0"/>
        </a:p>
      </dgm:t>
    </dgm:pt>
    <dgm:pt modelId="{F4E5604B-1701-48EB-9FBC-989A6D7B335F}" type="parTrans" cxnId="{1CF9B0DB-FE18-4EC7-8057-A16E507B962A}">
      <dgm:prSet/>
      <dgm:spPr/>
      <dgm:t>
        <a:bodyPr/>
        <a:lstStyle/>
        <a:p>
          <a:endParaRPr lang="ru-RU"/>
        </a:p>
      </dgm:t>
    </dgm:pt>
    <dgm:pt modelId="{03B93767-CEAF-4924-87F8-B29369B8A62A}" type="sibTrans" cxnId="{1CF9B0DB-FE18-4EC7-8057-A16E507B962A}">
      <dgm:prSet/>
      <dgm:spPr>
        <a:solidFill>
          <a:srgbClr val="0CAEC4"/>
        </a:solidFill>
        <a:ln>
          <a:solidFill>
            <a:schemeClr val="tx2"/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8C490831-9A79-40F2-8121-F36B2079F413}">
      <dgm:prSet phldrT="[Текст]"/>
      <dgm:spPr/>
      <dgm:t>
        <a:bodyPr/>
        <a:lstStyle/>
        <a:p>
          <a:endParaRPr lang="ru-RU" dirty="0"/>
        </a:p>
      </dgm:t>
    </dgm:pt>
    <dgm:pt modelId="{AC39754C-FB9A-4B1B-9432-8FBA5EEFA259}" type="parTrans" cxnId="{8BCBC671-C805-4C4E-8E1E-9CC352C8336E}">
      <dgm:prSet/>
      <dgm:spPr/>
      <dgm:t>
        <a:bodyPr/>
        <a:lstStyle/>
        <a:p>
          <a:endParaRPr lang="ru-RU"/>
        </a:p>
      </dgm:t>
    </dgm:pt>
    <dgm:pt modelId="{4D795C5F-CB3E-432D-9AB0-28EE73E3C9B0}" type="sibTrans" cxnId="{8BCBC671-C805-4C4E-8E1E-9CC352C8336E}">
      <dgm:prSet/>
      <dgm:spPr>
        <a:solidFill>
          <a:srgbClr val="0CAEC4"/>
        </a:solidFill>
        <a:ln>
          <a:solidFill>
            <a:schemeClr val="tx2"/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5BD78414-77A1-4988-8CF4-F89052A198F0}">
      <dgm:prSet phldrT="[Текст]"/>
      <dgm:spPr/>
      <dgm:t>
        <a:bodyPr/>
        <a:lstStyle/>
        <a:p>
          <a:endParaRPr lang="ru-RU" dirty="0"/>
        </a:p>
      </dgm:t>
    </dgm:pt>
    <dgm:pt modelId="{9222232B-3FA8-456B-B581-14E2A487A4AD}" type="parTrans" cxnId="{4726877B-114A-466C-8C69-D57CFD35E970}">
      <dgm:prSet/>
      <dgm:spPr/>
      <dgm:t>
        <a:bodyPr/>
        <a:lstStyle/>
        <a:p>
          <a:endParaRPr lang="ru-RU"/>
        </a:p>
      </dgm:t>
    </dgm:pt>
    <dgm:pt modelId="{10FE09D9-3AEF-4C9B-AD62-7BD148FC59A8}" type="sibTrans" cxnId="{4726877B-114A-466C-8C69-D57CFD35E970}">
      <dgm:prSet/>
      <dgm:spPr>
        <a:solidFill>
          <a:srgbClr val="0CAEC4"/>
        </a:solidFill>
        <a:ln>
          <a:solidFill>
            <a:schemeClr val="tx2"/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BE4E463E-9FAA-4517-9BAA-06FC23BFAF71}" type="pres">
      <dgm:prSet presAssocID="{A7323F3B-41D5-4906-AB27-5659F5D9051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4803958E-38BE-451F-8EF3-03CC4D79C4E4}" type="pres">
      <dgm:prSet presAssocID="{A7323F3B-41D5-4906-AB27-5659F5D9051F}" presName="Name1" presStyleCnt="0"/>
      <dgm:spPr/>
    </dgm:pt>
    <dgm:pt modelId="{3A202049-4480-46FE-AAF1-1BA84C8281CB}" type="pres">
      <dgm:prSet presAssocID="{A5A20B93-E874-4504-85FF-03341C1FB46E}" presName="picture_1" presStyleCnt="0"/>
      <dgm:spPr/>
    </dgm:pt>
    <dgm:pt modelId="{F457930C-231B-4731-9CD2-9F62612454A4}" type="pres">
      <dgm:prSet presAssocID="{A5A20B93-E874-4504-85FF-03341C1FB46E}" presName="pictureRepeatNode" presStyleLbl="alignImgPlace1" presStyleIdx="0" presStyleCnt="7" custScaleX="41423" custScaleY="32787" custLinFactNeighborX="-29069" custLinFactNeighborY="0"/>
      <dgm:spPr/>
      <dgm:t>
        <a:bodyPr/>
        <a:lstStyle/>
        <a:p>
          <a:endParaRPr lang="ru-RU"/>
        </a:p>
      </dgm:t>
    </dgm:pt>
    <dgm:pt modelId="{3909D3C1-8CB3-4CAF-A55E-12FF98F7DEB6}" type="pres">
      <dgm:prSet presAssocID="{8ABF9477-6A91-4ACB-BCD2-8847C1407359}" presName="text_1" presStyleLbl="node1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CAD8FE-C3EF-4B9E-A65F-6F5A469E5C5E}" type="pres">
      <dgm:prSet presAssocID="{3DE9B14C-B949-4181-8C11-FD96AC2DF088}" presName="picture_2" presStyleCnt="0"/>
      <dgm:spPr/>
    </dgm:pt>
    <dgm:pt modelId="{53448009-EB37-43BF-A338-82B5D77EBFA6}" type="pres">
      <dgm:prSet presAssocID="{3DE9B14C-B949-4181-8C11-FD96AC2DF088}" presName="pictureRepeatNode" presStyleLbl="alignImgPlace1" presStyleIdx="1" presStyleCnt="7"/>
      <dgm:spPr/>
      <dgm:t>
        <a:bodyPr/>
        <a:lstStyle/>
        <a:p>
          <a:endParaRPr lang="ru-RU"/>
        </a:p>
      </dgm:t>
    </dgm:pt>
    <dgm:pt modelId="{AB029206-4868-4CC9-82B0-3DA031F9F129}" type="pres">
      <dgm:prSet presAssocID="{2310D7D1-3D5D-4201-9D15-293A704550DF}" presName="line_2" presStyleLbl="parChTrans1D1" presStyleIdx="0" presStyleCnt="6" custFlipVert="1" custSzY="45720" custScaleX="180029"/>
      <dgm:spPr/>
    </dgm:pt>
    <dgm:pt modelId="{737E3034-D85C-4414-9292-EAF104C14611}" type="pres">
      <dgm:prSet presAssocID="{2310D7D1-3D5D-4201-9D15-293A704550DF}" presName="textparent_2" presStyleLbl="node1" presStyleIdx="0" presStyleCnt="0"/>
      <dgm:spPr/>
    </dgm:pt>
    <dgm:pt modelId="{58D62CBE-5767-491B-A7AC-E5AF076F9123}" type="pres">
      <dgm:prSet presAssocID="{2310D7D1-3D5D-4201-9D15-293A704550DF}" presName="text_2" presStyleLbl="revTx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86B3E7-0791-426C-B01D-2F345EB2A2CF}" type="pres">
      <dgm:prSet presAssocID="{40C9D595-3B55-41E1-8FD3-33C8BEDD739D}" presName="picture_3" presStyleCnt="0"/>
      <dgm:spPr/>
    </dgm:pt>
    <dgm:pt modelId="{2A9E0F16-7E69-4D07-8327-8FA2BD97C936}" type="pres">
      <dgm:prSet presAssocID="{40C9D595-3B55-41E1-8FD3-33C8BEDD739D}" presName="pictureRepeatNode" presStyleLbl="alignImgPlace1" presStyleIdx="2" presStyleCnt="7"/>
      <dgm:spPr/>
      <dgm:t>
        <a:bodyPr/>
        <a:lstStyle/>
        <a:p>
          <a:endParaRPr lang="ru-RU"/>
        </a:p>
      </dgm:t>
    </dgm:pt>
    <dgm:pt modelId="{4E5E5244-0FA2-4F71-8201-C5FC264C3506}" type="pres">
      <dgm:prSet presAssocID="{CA10A5E7-A95B-412D-B866-9A2B35E53037}" presName="line_3" presStyleLbl="parChTrans1D1" presStyleIdx="1" presStyleCnt="6" custFlipVert="1" custSzY="49974" custScaleX="217878"/>
      <dgm:spPr/>
    </dgm:pt>
    <dgm:pt modelId="{E422BBF6-3617-46B1-A6EA-463D795598D2}" type="pres">
      <dgm:prSet presAssocID="{CA10A5E7-A95B-412D-B866-9A2B35E53037}" presName="textparent_3" presStyleLbl="node1" presStyleIdx="0" presStyleCnt="0"/>
      <dgm:spPr/>
    </dgm:pt>
    <dgm:pt modelId="{6DA115EA-FBBB-4FEC-A8CB-6728134F5537}" type="pres">
      <dgm:prSet presAssocID="{CA10A5E7-A95B-412D-B866-9A2B35E53037}" presName="text_3" presStyleLbl="revTx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41C5AA-5D35-4CB3-AE18-9F87BCEC3C81}" type="pres">
      <dgm:prSet presAssocID="{33CC78FE-8F6C-415F-8275-C873C6BA1C57}" presName="picture_4" presStyleCnt="0"/>
      <dgm:spPr/>
    </dgm:pt>
    <dgm:pt modelId="{024873C8-CF74-4DF2-B538-74AB467D1BB8}" type="pres">
      <dgm:prSet presAssocID="{33CC78FE-8F6C-415F-8275-C873C6BA1C57}" presName="pictureRepeatNode" presStyleLbl="alignImgPlace1" presStyleIdx="3" presStyleCnt="7"/>
      <dgm:spPr/>
      <dgm:t>
        <a:bodyPr/>
        <a:lstStyle/>
        <a:p>
          <a:endParaRPr lang="ru-RU"/>
        </a:p>
      </dgm:t>
    </dgm:pt>
    <dgm:pt modelId="{1E9CAFD7-4779-4490-AE1D-BADF89FE8C6A}" type="pres">
      <dgm:prSet presAssocID="{25B9DFEC-E78B-49E5-A0DA-66006B46815C}" presName="line_4" presStyleLbl="parChTrans1D1" presStyleIdx="2" presStyleCnt="6" custFlipVert="1" custSzY="45720" custScaleX="235552"/>
      <dgm:spPr/>
    </dgm:pt>
    <dgm:pt modelId="{808A717B-27DD-451C-B034-EE7EAB5DB9D4}" type="pres">
      <dgm:prSet presAssocID="{25B9DFEC-E78B-49E5-A0DA-66006B46815C}" presName="textparent_4" presStyleLbl="node1" presStyleIdx="0" presStyleCnt="0"/>
      <dgm:spPr/>
    </dgm:pt>
    <dgm:pt modelId="{DE5AFA9C-503B-4871-A8A9-8EE1972F78DE}" type="pres">
      <dgm:prSet presAssocID="{25B9DFEC-E78B-49E5-A0DA-66006B46815C}" presName="text_4" presStyleLbl="revTx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B1FDAC-B3E2-44F0-A190-62CC2B2140A6}" type="pres">
      <dgm:prSet presAssocID="{03B93767-CEAF-4924-87F8-B29369B8A62A}" presName="picture_5" presStyleCnt="0"/>
      <dgm:spPr/>
    </dgm:pt>
    <dgm:pt modelId="{B890D8C4-6496-4544-B987-69241D5691EB}" type="pres">
      <dgm:prSet presAssocID="{03B93767-CEAF-4924-87F8-B29369B8A62A}" presName="pictureRepeatNode" presStyleLbl="alignImgPlace1" presStyleIdx="4" presStyleCnt="7" custLinFactNeighborX="-42679" custLinFactNeighborY="-5940"/>
      <dgm:spPr/>
      <dgm:t>
        <a:bodyPr/>
        <a:lstStyle/>
        <a:p>
          <a:endParaRPr lang="ru-RU"/>
        </a:p>
      </dgm:t>
    </dgm:pt>
    <dgm:pt modelId="{83A73771-D7F6-4AED-9064-A89414E0B183}" type="pres">
      <dgm:prSet presAssocID="{218C62EA-02E4-4323-A6EB-6F9E658C4E41}" presName="line_5" presStyleLbl="parChTrans1D1" presStyleIdx="3" presStyleCnt="6" custFlipVert="1" custSzY="45720" custScaleX="208762" custLinFactY="4506" custLinFactNeighborX="22304" custLinFactNeighborY="100000"/>
      <dgm:spPr/>
    </dgm:pt>
    <dgm:pt modelId="{EC97639C-1441-4B6B-934C-26294B990785}" type="pres">
      <dgm:prSet presAssocID="{218C62EA-02E4-4323-A6EB-6F9E658C4E41}" presName="textparent_5" presStyleLbl="node1" presStyleIdx="0" presStyleCnt="0"/>
      <dgm:spPr/>
    </dgm:pt>
    <dgm:pt modelId="{CE055B3A-0499-4B0F-84BE-44A7B6BCC062}" type="pres">
      <dgm:prSet presAssocID="{218C62EA-02E4-4323-A6EB-6F9E658C4E41}" presName="text_5" presStyleLbl="revTx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789ACA-F5CC-474D-83E4-915BA4FD612B}" type="pres">
      <dgm:prSet presAssocID="{4D795C5F-CB3E-432D-9AB0-28EE73E3C9B0}" presName="picture_6" presStyleCnt="0"/>
      <dgm:spPr/>
    </dgm:pt>
    <dgm:pt modelId="{74FD2492-E43D-4619-B848-B5513BB48BB4}" type="pres">
      <dgm:prSet presAssocID="{4D795C5F-CB3E-432D-9AB0-28EE73E3C9B0}" presName="pictureRepeatNode" presStyleLbl="alignImgPlace1" presStyleIdx="5" presStyleCnt="7"/>
      <dgm:spPr/>
      <dgm:t>
        <a:bodyPr/>
        <a:lstStyle/>
        <a:p>
          <a:endParaRPr lang="ru-RU"/>
        </a:p>
      </dgm:t>
    </dgm:pt>
    <dgm:pt modelId="{7B4ACF1A-6E55-4646-9C80-BE9D6B1E141C}" type="pres">
      <dgm:prSet presAssocID="{8C490831-9A79-40F2-8121-F36B2079F413}" presName="line_6" presStyleLbl="parChTrans1D1" presStyleIdx="4" presStyleCnt="6" custSzY="45720" custScaleX="228903" custLinFactNeighborX="2423" custLinFactNeighborY="69408"/>
      <dgm:spPr/>
    </dgm:pt>
    <dgm:pt modelId="{12CD5153-6050-42A0-A13D-C34492F7FE7F}" type="pres">
      <dgm:prSet presAssocID="{8C490831-9A79-40F2-8121-F36B2079F413}" presName="textparent_6" presStyleLbl="node1" presStyleIdx="0" presStyleCnt="0"/>
      <dgm:spPr/>
    </dgm:pt>
    <dgm:pt modelId="{85FBCB6A-6828-4DAC-8FAA-A66B91B48D81}" type="pres">
      <dgm:prSet presAssocID="{8C490831-9A79-40F2-8121-F36B2079F413}" presName="text_6" presStyleLbl="revTx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F39267-ED3E-4AAF-94C4-918497BAB637}" type="pres">
      <dgm:prSet presAssocID="{10FE09D9-3AEF-4C9B-AD62-7BD148FC59A8}" presName="picture_7" presStyleCnt="0"/>
      <dgm:spPr/>
    </dgm:pt>
    <dgm:pt modelId="{898962D2-75F1-49EA-8DD1-FF533B16C726}" type="pres">
      <dgm:prSet presAssocID="{10FE09D9-3AEF-4C9B-AD62-7BD148FC59A8}" presName="pictureRepeatNode" presStyleLbl="alignImgPlace1" presStyleIdx="6" presStyleCnt="7"/>
      <dgm:spPr/>
      <dgm:t>
        <a:bodyPr/>
        <a:lstStyle/>
        <a:p>
          <a:endParaRPr lang="ru-RU"/>
        </a:p>
      </dgm:t>
    </dgm:pt>
    <dgm:pt modelId="{19CDEA42-B020-4627-8BA2-11F0DD9F4D78}" type="pres">
      <dgm:prSet presAssocID="{5BD78414-77A1-4988-8CF4-F89052A198F0}" presName="line_7" presStyleLbl="parChTrans1D1" presStyleIdx="5" presStyleCnt="6" custFlipVert="1" custSzY="45720" custScaleX="193913" custLinFactY="100000" custLinFactNeighborX="-11801" custLinFactNeighborY="178525"/>
      <dgm:spPr/>
    </dgm:pt>
    <dgm:pt modelId="{8F92884C-A7EB-44AD-8792-AAAD404FE83E}" type="pres">
      <dgm:prSet presAssocID="{5BD78414-77A1-4988-8CF4-F89052A198F0}" presName="textparent_7" presStyleLbl="node1" presStyleIdx="0" presStyleCnt="0"/>
      <dgm:spPr/>
    </dgm:pt>
    <dgm:pt modelId="{97A158B0-C70B-4BB1-A5B2-D2F005A3EF2C}" type="pres">
      <dgm:prSet presAssocID="{5BD78414-77A1-4988-8CF4-F89052A198F0}" presName="text_7" presStyleLbl="revTx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CC757B-7D75-4D67-9BC6-F9C639718C53}" type="presOf" srcId="{33CC78FE-8F6C-415F-8275-C873C6BA1C57}" destId="{024873C8-CF74-4DF2-B538-74AB467D1BB8}" srcOrd="0" destOrd="0" presId="urn:microsoft.com/office/officeart/2008/layout/CircularPictureCallout"/>
    <dgm:cxn modelId="{1CF9B0DB-FE18-4EC7-8057-A16E507B962A}" srcId="{A7323F3B-41D5-4906-AB27-5659F5D9051F}" destId="{218C62EA-02E4-4323-A6EB-6F9E658C4E41}" srcOrd="4" destOrd="0" parTransId="{F4E5604B-1701-48EB-9FBC-989A6D7B335F}" sibTransId="{03B93767-CEAF-4924-87F8-B29369B8A62A}"/>
    <dgm:cxn modelId="{F63E0C9F-600D-4BE4-A91F-EEF03DAD6685}" type="presOf" srcId="{3DE9B14C-B949-4181-8C11-FD96AC2DF088}" destId="{53448009-EB37-43BF-A338-82B5D77EBFA6}" srcOrd="0" destOrd="0" presId="urn:microsoft.com/office/officeart/2008/layout/CircularPictureCallout"/>
    <dgm:cxn modelId="{4726877B-114A-466C-8C69-D57CFD35E970}" srcId="{A7323F3B-41D5-4906-AB27-5659F5D9051F}" destId="{5BD78414-77A1-4988-8CF4-F89052A198F0}" srcOrd="6" destOrd="0" parTransId="{9222232B-3FA8-456B-B581-14E2A487A4AD}" sibTransId="{10FE09D9-3AEF-4C9B-AD62-7BD148FC59A8}"/>
    <dgm:cxn modelId="{1F9CED31-8C2A-4946-8818-81C637380F5A}" srcId="{A7323F3B-41D5-4906-AB27-5659F5D9051F}" destId="{25B9DFEC-E78B-49E5-A0DA-66006B46815C}" srcOrd="3" destOrd="0" parTransId="{0C003C86-B789-40A0-832F-EFE0B300D777}" sibTransId="{33CC78FE-8F6C-415F-8275-C873C6BA1C57}"/>
    <dgm:cxn modelId="{63D66C48-A4B5-457A-983D-C0DF0B50BEAE}" type="presOf" srcId="{A7323F3B-41D5-4906-AB27-5659F5D9051F}" destId="{BE4E463E-9FAA-4517-9BAA-06FC23BFAF71}" srcOrd="0" destOrd="0" presId="urn:microsoft.com/office/officeart/2008/layout/CircularPictureCallout"/>
    <dgm:cxn modelId="{4965254C-C87B-4CAC-9506-9D6B863CD433}" type="presOf" srcId="{A5A20B93-E874-4504-85FF-03341C1FB46E}" destId="{F457930C-231B-4731-9CD2-9F62612454A4}" srcOrd="0" destOrd="0" presId="urn:microsoft.com/office/officeart/2008/layout/CircularPictureCallout"/>
    <dgm:cxn modelId="{CAC6C9E9-C8F7-4110-96E5-4B8DFD9152B0}" type="presOf" srcId="{10FE09D9-3AEF-4C9B-AD62-7BD148FC59A8}" destId="{898962D2-75F1-49EA-8DD1-FF533B16C726}" srcOrd="0" destOrd="0" presId="urn:microsoft.com/office/officeart/2008/layout/CircularPictureCallout"/>
    <dgm:cxn modelId="{C11E7E0E-5497-4062-8E9C-5887F6334A7E}" type="presOf" srcId="{2310D7D1-3D5D-4201-9D15-293A704550DF}" destId="{58D62CBE-5767-491B-A7AC-E5AF076F9123}" srcOrd="0" destOrd="0" presId="urn:microsoft.com/office/officeart/2008/layout/CircularPictureCallout"/>
    <dgm:cxn modelId="{F0756792-B5D6-4900-B4D9-332EC0BB3E4F}" srcId="{A7323F3B-41D5-4906-AB27-5659F5D9051F}" destId="{8ABF9477-6A91-4ACB-BCD2-8847C1407359}" srcOrd="0" destOrd="0" parTransId="{3925AB0C-83BC-4399-935D-73095FD90B32}" sibTransId="{A5A20B93-E874-4504-85FF-03341C1FB46E}"/>
    <dgm:cxn modelId="{53C80172-1F5F-4E07-B665-74D764AE8008}" type="presOf" srcId="{40C9D595-3B55-41E1-8FD3-33C8BEDD739D}" destId="{2A9E0F16-7E69-4D07-8327-8FA2BD97C936}" srcOrd="0" destOrd="0" presId="urn:microsoft.com/office/officeart/2008/layout/CircularPictureCallout"/>
    <dgm:cxn modelId="{A6356759-8D1C-4510-BE29-D73F91F73148}" srcId="{A7323F3B-41D5-4906-AB27-5659F5D9051F}" destId="{951D36EA-25D8-4670-AE24-17AB5AA73D66}" srcOrd="7" destOrd="0" parTransId="{8C920C9D-20AA-4BC1-B502-E048B6040EFB}" sibTransId="{8B2CCFC9-4CEB-4B22-A888-5962BAB3FC34}"/>
    <dgm:cxn modelId="{7F68A6C9-CABD-4B12-96AE-954AE4261722}" type="presOf" srcId="{5BD78414-77A1-4988-8CF4-F89052A198F0}" destId="{97A158B0-C70B-4BB1-A5B2-D2F005A3EF2C}" srcOrd="0" destOrd="0" presId="urn:microsoft.com/office/officeart/2008/layout/CircularPictureCallout"/>
    <dgm:cxn modelId="{6B63C074-A22E-4233-9260-4FBB1ED87C9F}" type="presOf" srcId="{25B9DFEC-E78B-49E5-A0DA-66006B46815C}" destId="{DE5AFA9C-503B-4871-A8A9-8EE1972F78DE}" srcOrd="0" destOrd="0" presId="urn:microsoft.com/office/officeart/2008/layout/CircularPictureCallout"/>
    <dgm:cxn modelId="{8BCBC671-C805-4C4E-8E1E-9CC352C8336E}" srcId="{A7323F3B-41D5-4906-AB27-5659F5D9051F}" destId="{8C490831-9A79-40F2-8121-F36B2079F413}" srcOrd="5" destOrd="0" parTransId="{AC39754C-FB9A-4B1B-9432-8FBA5EEFA259}" sibTransId="{4D795C5F-CB3E-432D-9AB0-28EE73E3C9B0}"/>
    <dgm:cxn modelId="{73DC51ED-AA0F-4C47-A967-1510CA6BE164}" type="presOf" srcId="{03B93767-CEAF-4924-87F8-B29369B8A62A}" destId="{B890D8C4-6496-4544-B987-69241D5691EB}" srcOrd="0" destOrd="0" presId="urn:microsoft.com/office/officeart/2008/layout/CircularPictureCallout"/>
    <dgm:cxn modelId="{E341D907-793B-4963-8AC8-262BF8367348}" type="presOf" srcId="{218C62EA-02E4-4323-A6EB-6F9E658C4E41}" destId="{CE055B3A-0499-4B0F-84BE-44A7B6BCC062}" srcOrd="0" destOrd="0" presId="urn:microsoft.com/office/officeart/2008/layout/CircularPictureCallout"/>
    <dgm:cxn modelId="{51A4CC93-BBD8-4824-92A2-747E92B1B6CD}" type="presOf" srcId="{8C490831-9A79-40F2-8121-F36B2079F413}" destId="{85FBCB6A-6828-4DAC-8FAA-A66B91B48D81}" srcOrd="0" destOrd="0" presId="urn:microsoft.com/office/officeart/2008/layout/CircularPictureCallout"/>
    <dgm:cxn modelId="{B62E0743-9D67-44C1-BB90-C9F3D6B5EE15}" srcId="{A7323F3B-41D5-4906-AB27-5659F5D9051F}" destId="{CA10A5E7-A95B-412D-B866-9A2B35E53037}" srcOrd="2" destOrd="0" parTransId="{FE860EDE-8A1F-4505-AF72-7DDB0035BF5F}" sibTransId="{40C9D595-3B55-41E1-8FD3-33C8BEDD739D}"/>
    <dgm:cxn modelId="{E445FDF4-5855-427B-A187-B6AD1CCEBF38}" type="presOf" srcId="{4D795C5F-CB3E-432D-9AB0-28EE73E3C9B0}" destId="{74FD2492-E43D-4619-B848-B5513BB48BB4}" srcOrd="0" destOrd="0" presId="urn:microsoft.com/office/officeart/2008/layout/CircularPictureCallout"/>
    <dgm:cxn modelId="{36DB1EA6-B32B-415D-8202-9B239F70A642}" type="presOf" srcId="{8ABF9477-6A91-4ACB-BCD2-8847C1407359}" destId="{3909D3C1-8CB3-4CAF-A55E-12FF98F7DEB6}" srcOrd="0" destOrd="0" presId="urn:microsoft.com/office/officeart/2008/layout/CircularPictureCallout"/>
    <dgm:cxn modelId="{42189EED-7E1C-453E-901B-2F209E723DC9}" type="presOf" srcId="{CA10A5E7-A95B-412D-B866-9A2B35E53037}" destId="{6DA115EA-FBBB-4FEC-A8CB-6728134F5537}" srcOrd="0" destOrd="0" presId="urn:microsoft.com/office/officeart/2008/layout/CircularPictureCallout"/>
    <dgm:cxn modelId="{42010BA8-CA7E-47DF-810D-85A5EE1E8A2B}" srcId="{A7323F3B-41D5-4906-AB27-5659F5D9051F}" destId="{2310D7D1-3D5D-4201-9D15-293A704550DF}" srcOrd="1" destOrd="0" parTransId="{3F03B85C-B204-4927-8A68-C8DA70011776}" sibTransId="{3DE9B14C-B949-4181-8C11-FD96AC2DF088}"/>
    <dgm:cxn modelId="{5B360C1C-BF27-4C84-BE04-DA0D94F44BFC}" type="presParOf" srcId="{BE4E463E-9FAA-4517-9BAA-06FC23BFAF71}" destId="{4803958E-38BE-451F-8EF3-03CC4D79C4E4}" srcOrd="0" destOrd="0" presId="urn:microsoft.com/office/officeart/2008/layout/CircularPictureCallout"/>
    <dgm:cxn modelId="{3048EC6E-5D0C-439F-AAD0-4F5469B503A4}" type="presParOf" srcId="{4803958E-38BE-451F-8EF3-03CC4D79C4E4}" destId="{3A202049-4480-46FE-AAF1-1BA84C8281CB}" srcOrd="0" destOrd="0" presId="urn:microsoft.com/office/officeart/2008/layout/CircularPictureCallout"/>
    <dgm:cxn modelId="{B9072A7C-031A-4490-89CD-D5BF150780E4}" type="presParOf" srcId="{3A202049-4480-46FE-AAF1-1BA84C8281CB}" destId="{F457930C-231B-4731-9CD2-9F62612454A4}" srcOrd="0" destOrd="0" presId="urn:microsoft.com/office/officeart/2008/layout/CircularPictureCallout"/>
    <dgm:cxn modelId="{607F8C38-321B-4102-9523-74FC7C474BA4}" type="presParOf" srcId="{4803958E-38BE-451F-8EF3-03CC4D79C4E4}" destId="{3909D3C1-8CB3-4CAF-A55E-12FF98F7DEB6}" srcOrd="1" destOrd="0" presId="urn:microsoft.com/office/officeart/2008/layout/CircularPictureCallout"/>
    <dgm:cxn modelId="{EB96ADA8-30D0-42B8-85DC-942E509847D1}" type="presParOf" srcId="{4803958E-38BE-451F-8EF3-03CC4D79C4E4}" destId="{D2CAD8FE-C3EF-4B9E-A65F-6F5A469E5C5E}" srcOrd="2" destOrd="0" presId="urn:microsoft.com/office/officeart/2008/layout/CircularPictureCallout"/>
    <dgm:cxn modelId="{40FEB8BD-2DCF-4AF7-8A2D-915B52E2ECFD}" type="presParOf" srcId="{D2CAD8FE-C3EF-4B9E-A65F-6F5A469E5C5E}" destId="{53448009-EB37-43BF-A338-82B5D77EBFA6}" srcOrd="0" destOrd="0" presId="urn:microsoft.com/office/officeart/2008/layout/CircularPictureCallout"/>
    <dgm:cxn modelId="{5F6B823A-068A-402E-8F3E-EB8CE06EE693}" type="presParOf" srcId="{4803958E-38BE-451F-8EF3-03CC4D79C4E4}" destId="{AB029206-4868-4CC9-82B0-3DA031F9F129}" srcOrd="3" destOrd="0" presId="urn:microsoft.com/office/officeart/2008/layout/CircularPictureCallout"/>
    <dgm:cxn modelId="{26CB97A9-2E08-46BF-9794-2A5D698EC41B}" type="presParOf" srcId="{4803958E-38BE-451F-8EF3-03CC4D79C4E4}" destId="{737E3034-D85C-4414-9292-EAF104C14611}" srcOrd="4" destOrd="0" presId="urn:microsoft.com/office/officeart/2008/layout/CircularPictureCallout"/>
    <dgm:cxn modelId="{63ADC280-A1BD-4C39-BBC2-23F559CC22B8}" type="presParOf" srcId="{737E3034-D85C-4414-9292-EAF104C14611}" destId="{58D62CBE-5767-491B-A7AC-E5AF076F9123}" srcOrd="0" destOrd="0" presId="urn:microsoft.com/office/officeart/2008/layout/CircularPictureCallout"/>
    <dgm:cxn modelId="{29A95978-AF91-431A-9D66-C0542EE3AA5C}" type="presParOf" srcId="{4803958E-38BE-451F-8EF3-03CC4D79C4E4}" destId="{8386B3E7-0791-426C-B01D-2F345EB2A2CF}" srcOrd="5" destOrd="0" presId="urn:microsoft.com/office/officeart/2008/layout/CircularPictureCallout"/>
    <dgm:cxn modelId="{187112ED-5826-41B4-AD64-C592240A6D5B}" type="presParOf" srcId="{8386B3E7-0791-426C-B01D-2F345EB2A2CF}" destId="{2A9E0F16-7E69-4D07-8327-8FA2BD97C936}" srcOrd="0" destOrd="0" presId="urn:microsoft.com/office/officeart/2008/layout/CircularPictureCallout"/>
    <dgm:cxn modelId="{1AFE83BB-4226-48AE-88E4-7938C0F4D475}" type="presParOf" srcId="{4803958E-38BE-451F-8EF3-03CC4D79C4E4}" destId="{4E5E5244-0FA2-4F71-8201-C5FC264C3506}" srcOrd="6" destOrd="0" presId="urn:microsoft.com/office/officeart/2008/layout/CircularPictureCallout"/>
    <dgm:cxn modelId="{D8CE44A3-2215-4E08-BDB7-ADE8C3ABFF0A}" type="presParOf" srcId="{4803958E-38BE-451F-8EF3-03CC4D79C4E4}" destId="{E422BBF6-3617-46B1-A6EA-463D795598D2}" srcOrd="7" destOrd="0" presId="urn:microsoft.com/office/officeart/2008/layout/CircularPictureCallout"/>
    <dgm:cxn modelId="{03A2641F-7180-4201-BA75-3844BE8E3885}" type="presParOf" srcId="{E422BBF6-3617-46B1-A6EA-463D795598D2}" destId="{6DA115EA-FBBB-4FEC-A8CB-6728134F5537}" srcOrd="0" destOrd="0" presId="urn:microsoft.com/office/officeart/2008/layout/CircularPictureCallout"/>
    <dgm:cxn modelId="{5F5391A6-6804-4E28-BA89-4FBBCC32F67A}" type="presParOf" srcId="{4803958E-38BE-451F-8EF3-03CC4D79C4E4}" destId="{8741C5AA-5D35-4CB3-AE18-9F87BCEC3C81}" srcOrd="8" destOrd="0" presId="urn:microsoft.com/office/officeart/2008/layout/CircularPictureCallout"/>
    <dgm:cxn modelId="{43F75EC5-92AC-408D-8AE2-EA9C9164E70B}" type="presParOf" srcId="{8741C5AA-5D35-4CB3-AE18-9F87BCEC3C81}" destId="{024873C8-CF74-4DF2-B538-74AB467D1BB8}" srcOrd="0" destOrd="0" presId="urn:microsoft.com/office/officeart/2008/layout/CircularPictureCallout"/>
    <dgm:cxn modelId="{77AADE08-122E-4B85-98F0-E11EF5672F8A}" type="presParOf" srcId="{4803958E-38BE-451F-8EF3-03CC4D79C4E4}" destId="{1E9CAFD7-4779-4490-AE1D-BADF89FE8C6A}" srcOrd="9" destOrd="0" presId="urn:microsoft.com/office/officeart/2008/layout/CircularPictureCallout"/>
    <dgm:cxn modelId="{C8DA259D-9545-4DA1-9816-D52D6336927C}" type="presParOf" srcId="{4803958E-38BE-451F-8EF3-03CC4D79C4E4}" destId="{808A717B-27DD-451C-B034-EE7EAB5DB9D4}" srcOrd="10" destOrd="0" presId="urn:microsoft.com/office/officeart/2008/layout/CircularPictureCallout"/>
    <dgm:cxn modelId="{D2D97016-0A2B-4FD0-B272-E2F18B9F156D}" type="presParOf" srcId="{808A717B-27DD-451C-B034-EE7EAB5DB9D4}" destId="{DE5AFA9C-503B-4871-A8A9-8EE1972F78DE}" srcOrd="0" destOrd="0" presId="urn:microsoft.com/office/officeart/2008/layout/CircularPictureCallout"/>
    <dgm:cxn modelId="{16F45F61-CE7E-4C46-934E-CAAA1226D4EC}" type="presParOf" srcId="{4803958E-38BE-451F-8EF3-03CC4D79C4E4}" destId="{75B1FDAC-B3E2-44F0-A190-62CC2B2140A6}" srcOrd="11" destOrd="0" presId="urn:microsoft.com/office/officeart/2008/layout/CircularPictureCallout"/>
    <dgm:cxn modelId="{77D65D21-346E-467A-A0D9-F6C6C9C6332C}" type="presParOf" srcId="{75B1FDAC-B3E2-44F0-A190-62CC2B2140A6}" destId="{B890D8C4-6496-4544-B987-69241D5691EB}" srcOrd="0" destOrd="0" presId="urn:microsoft.com/office/officeart/2008/layout/CircularPictureCallout"/>
    <dgm:cxn modelId="{E10395AF-E11F-454A-B227-6127B393548A}" type="presParOf" srcId="{4803958E-38BE-451F-8EF3-03CC4D79C4E4}" destId="{83A73771-D7F6-4AED-9064-A89414E0B183}" srcOrd="12" destOrd="0" presId="urn:microsoft.com/office/officeart/2008/layout/CircularPictureCallout"/>
    <dgm:cxn modelId="{65C9060D-9076-45D1-B9E7-C9D0F141F8FF}" type="presParOf" srcId="{4803958E-38BE-451F-8EF3-03CC4D79C4E4}" destId="{EC97639C-1441-4B6B-934C-26294B990785}" srcOrd="13" destOrd="0" presId="urn:microsoft.com/office/officeart/2008/layout/CircularPictureCallout"/>
    <dgm:cxn modelId="{E1C49D41-DAF0-485B-8D7D-AB3728517731}" type="presParOf" srcId="{EC97639C-1441-4B6B-934C-26294B990785}" destId="{CE055B3A-0499-4B0F-84BE-44A7B6BCC062}" srcOrd="0" destOrd="0" presId="urn:microsoft.com/office/officeart/2008/layout/CircularPictureCallout"/>
    <dgm:cxn modelId="{05302163-3267-4470-A27F-F2F3A447E9D2}" type="presParOf" srcId="{4803958E-38BE-451F-8EF3-03CC4D79C4E4}" destId="{13789ACA-F5CC-474D-83E4-915BA4FD612B}" srcOrd="14" destOrd="0" presId="urn:microsoft.com/office/officeart/2008/layout/CircularPictureCallout"/>
    <dgm:cxn modelId="{5CB4C73C-2595-4FDF-9EFA-58F6C22039FB}" type="presParOf" srcId="{13789ACA-F5CC-474D-83E4-915BA4FD612B}" destId="{74FD2492-E43D-4619-B848-B5513BB48BB4}" srcOrd="0" destOrd="0" presId="urn:microsoft.com/office/officeart/2008/layout/CircularPictureCallout"/>
    <dgm:cxn modelId="{F1A2E858-2F1F-4041-8099-F62C5AD71568}" type="presParOf" srcId="{4803958E-38BE-451F-8EF3-03CC4D79C4E4}" destId="{7B4ACF1A-6E55-4646-9C80-BE9D6B1E141C}" srcOrd="15" destOrd="0" presId="urn:microsoft.com/office/officeart/2008/layout/CircularPictureCallout"/>
    <dgm:cxn modelId="{16E1BB54-1CB7-42EA-AB35-5A041BC93023}" type="presParOf" srcId="{4803958E-38BE-451F-8EF3-03CC4D79C4E4}" destId="{12CD5153-6050-42A0-A13D-C34492F7FE7F}" srcOrd="16" destOrd="0" presId="urn:microsoft.com/office/officeart/2008/layout/CircularPictureCallout"/>
    <dgm:cxn modelId="{1AFC384F-89C6-4EE4-B0A4-2000146D867B}" type="presParOf" srcId="{12CD5153-6050-42A0-A13D-C34492F7FE7F}" destId="{85FBCB6A-6828-4DAC-8FAA-A66B91B48D81}" srcOrd="0" destOrd="0" presId="urn:microsoft.com/office/officeart/2008/layout/CircularPictureCallout"/>
    <dgm:cxn modelId="{72EDEBBC-27BB-46C9-AEEF-964842D5A7BA}" type="presParOf" srcId="{4803958E-38BE-451F-8EF3-03CC4D79C4E4}" destId="{63F39267-ED3E-4AAF-94C4-918497BAB637}" srcOrd="17" destOrd="0" presId="urn:microsoft.com/office/officeart/2008/layout/CircularPictureCallout"/>
    <dgm:cxn modelId="{4C8FB0E2-C035-4937-B47E-80E108B3B821}" type="presParOf" srcId="{63F39267-ED3E-4AAF-94C4-918497BAB637}" destId="{898962D2-75F1-49EA-8DD1-FF533B16C726}" srcOrd="0" destOrd="0" presId="urn:microsoft.com/office/officeart/2008/layout/CircularPictureCallout"/>
    <dgm:cxn modelId="{94CB776A-D165-4EB0-900E-D6F9FCBD4C19}" type="presParOf" srcId="{4803958E-38BE-451F-8EF3-03CC4D79C4E4}" destId="{19CDEA42-B020-4627-8BA2-11F0DD9F4D78}" srcOrd="18" destOrd="0" presId="urn:microsoft.com/office/officeart/2008/layout/CircularPictureCallout"/>
    <dgm:cxn modelId="{FC822B29-B0AA-4BAC-BBAD-03421EF7489E}" type="presParOf" srcId="{4803958E-38BE-451F-8EF3-03CC4D79C4E4}" destId="{8F92884C-A7EB-44AD-8792-AAAD404FE83E}" srcOrd="19" destOrd="0" presId="urn:microsoft.com/office/officeart/2008/layout/CircularPictureCallout"/>
    <dgm:cxn modelId="{179C1B5C-F936-43DC-86B0-645A6BD7B4C0}" type="presParOf" srcId="{8F92884C-A7EB-44AD-8792-AAAD404FE83E}" destId="{97A158B0-C70B-4BB1-A5B2-D2F005A3EF2C}" srcOrd="0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AD96DB5-84CA-4DAD-8BD3-A0AB54F2D04B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82FAC1A-7CA5-403E-97A1-44573A23F6F3}">
      <dgm:prSet phldrT="[Текст]" custT="1"/>
      <dgm:spPr>
        <a:solidFill>
          <a:schemeClr val="accent6">
            <a:lumMod val="75000"/>
          </a:schemeClr>
        </a:solidFill>
        <a:ln w="28575"/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ru-RU" sz="1400" dirty="0" smtClean="0"/>
            <a:t>Дотации на выравнивание бюджетной обеспеченности</a:t>
          </a:r>
          <a:endParaRPr lang="ru-RU" sz="1400" dirty="0"/>
        </a:p>
      </dgm:t>
    </dgm:pt>
    <dgm:pt modelId="{B9EE0D7A-7756-4ED0-9819-72A026633C53}" type="parTrans" cxnId="{B49F413D-21A4-4ED6-A213-A2C2DE550463}">
      <dgm:prSet/>
      <dgm:spPr/>
      <dgm:t>
        <a:bodyPr/>
        <a:lstStyle/>
        <a:p>
          <a:endParaRPr lang="ru-RU"/>
        </a:p>
      </dgm:t>
    </dgm:pt>
    <dgm:pt modelId="{6F168256-49C3-45AE-AE05-969C1E936646}" type="sibTrans" cxnId="{B49F413D-21A4-4ED6-A213-A2C2DE550463}">
      <dgm:prSet/>
      <dgm:spPr/>
      <dgm:t>
        <a:bodyPr/>
        <a:lstStyle/>
        <a:p>
          <a:endParaRPr lang="ru-RU"/>
        </a:p>
      </dgm:t>
    </dgm:pt>
    <dgm:pt modelId="{60D489C3-6AE3-405F-BA27-2F7510DF4540}">
      <dgm:prSet phldrT="[Текст]" custT="1"/>
      <dgm:spPr>
        <a:solidFill>
          <a:schemeClr val="accent6">
            <a:lumMod val="60000"/>
            <a:lumOff val="40000"/>
          </a:schemeClr>
        </a:solidFill>
        <a:ln w="19050"/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ru-RU" sz="1400" dirty="0" smtClean="0"/>
            <a:t>Ивановское сельское поселение</a:t>
          </a:r>
        </a:p>
        <a:p>
          <a:endParaRPr lang="ru-RU" sz="1100" dirty="0" smtClean="0"/>
        </a:p>
        <a:p>
          <a:r>
            <a:rPr lang="ru-RU" sz="1400" dirty="0" err="1" smtClean="0"/>
            <a:t>Клязьминское</a:t>
          </a:r>
          <a:r>
            <a:rPr lang="ru-RU" sz="1400" dirty="0" smtClean="0"/>
            <a:t> сельское поселение</a:t>
          </a:r>
        </a:p>
        <a:p>
          <a:endParaRPr lang="ru-RU" sz="1400" dirty="0" smtClean="0"/>
        </a:p>
        <a:p>
          <a:r>
            <a:rPr lang="ru-RU" sz="1400" dirty="0" err="1" smtClean="0"/>
            <a:t>Малыгинское</a:t>
          </a:r>
          <a:r>
            <a:rPr lang="ru-RU" sz="1400" dirty="0" smtClean="0"/>
            <a:t> сельское поселение</a:t>
          </a:r>
        </a:p>
        <a:p>
          <a:endParaRPr lang="ru-RU" sz="1400" dirty="0" smtClean="0"/>
        </a:p>
        <a:p>
          <a:r>
            <a:rPr lang="ru-RU" sz="1400" dirty="0" smtClean="0"/>
            <a:t>поселок Мелехово</a:t>
          </a:r>
        </a:p>
        <a:p>
          <a:endParaRPr lang="ru-RU" sz="1400" dirty="0" smtClean="0"/>
        </a:p>
        <a:p>
          <a:r>
            <a:rPr lang="ru-RU" sz="1400" dirty="0" smtClean="0"/>
            <a:t>Новосельское сельское </a:t>
          </a:r>
        </a:p>
        <a:p>
          <a:r>
            <a:rPr lang="ru-RU" sz="1400" dirty="0" smtClean="0"/>
            <a:t>поселение</a:t>
          </a:r>
        </a:p>
      </dgm:t>
    </dgm:pt>
    <dgm:pt modelId="{2D56C6FA-7413-42D8-B5E4-19BF0624D1F4}" type="parTrans" cxnId="{7E4980D5-2FF4-4B1E-B2EB-3B225F247B7B}">
      <dgm:prSet/>
      <dgm:spPr/>
      <dgm:t>
        <a:bodyPr/>
        <a:lstStyle/>
        <a:p>
          <a:endParaRPr lang="ru-RU"/>
        </a:p>
      </dgm:t>
    </dgm:pt>
    <dgm:pt modelId="{81A0CA3B-0758-444D-A69B-B57376274991}" type="sibTrans" cxnId="{7E4980D5-2FF4-4B1E-B2EB-3B225F247B7B}">
      <dgm:prSet/>
      <dgm:spPr/>
      <dgm:t>
        <a:bodyPr/>
        <a:lstStyle/>
        <a:p>
          <a:endParaRPr lang="ru-RU"/>
        </a:p>
      </dgm:t>
    </dgm:pt>
    <dgm:pt modelId="{D3753ED2-B239-46F5-AEC9-F787DF0A56B6}">
      <dgm:prSet phldrT="[Текст]" custT="1"/>
      <dgm:spPr>
        <a:solidFill>
          <a:schemeClr val="accent1">
            <a:lumMod val="50000"/>
          </a:schemeClr>
        </a:solidFill>
        <a:ln w="19050"/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ru-RU" sz="1400" dirty="0" smtClean="0"/>
            <a:t>Иные межбюджетные трансферты на сбалансированность бюджетов поселений</a:t>
          </a:r>
          <a:endParaRPr lang="ru-RU" sz="1400" dirty="0"/>
        </a:p>
      </dgm:t>
    </dgm:pt>
    <dgm:pt modelId="{90644981-1B38-46BA-BB9B-2D0ECC5298FB}" type="parTrans" cxnId="{D3605C09-2391-46EB-A402-B758F69EF898}">
      <dgm:prSet/>
      <dgm:spPr/>
      <dgm:t>
        <a:bodyPr/>
        <a:lstStyle/>
        <a:p>
          <a:endParaRPr lang="ru-RU"/>
        </a:p>
      </dgm:t>
    </dgm:pt>
    <dgm:pt modelId="{5A96C788-4A24-427E-9A95-2DE349FD08DD}" type="sibTrans" cxnId="{D3605C09-2391-46EB-A402-B758F69EF898}">
      <dgm:prSet/>
      <dgm:spPr/>
      <dgm:t>
        <a:bodyPr/>
        <a:lstStyle/>
        <a:p>
          <a:endParaRPr lang="ru-RU"/>
        </a:p>
      </dgm:t>
    </dgm:pt>
    <dgm:pt modelId="{5B9A5973-D58F-40BF-977E-3C5EE8A5D24C}">
      <dgm:prSet phldrT="[Текст]" custT="1"/>
      <dgm:spPr>
        <a:solidFill>
          <a:schemeClr val="accent1">
            <a:lumMod val="60000"/>
            <a:lumOff val="40000"/>
          </a:schemeClr>
        </a:solidFill>
        <a:ln w="19050"/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 sz="1400" dirty="0" smtClean="0"/>
        </a:p>
        <a:p>
          <a:r>
            <a:rPr lang="ru-RU" sz="1400" dirty="0" smtClean="0"/>
            <a:t>Ивановское сельское поселение</a:t>
          </a:r>
        </a:p>
        <a:p>
          <a:endParaRPr lang="ru-RU" sz="1400" dirty="0" smtClean="0"/>
        </a:p>
        <a:p>
          <a:r>
            <a:rPr lang="ru-RU" sz="1400" dirty="0" err="1" smtClean="0"/>
            <a:t>Клязьминское</a:t>
          </a:r>
          <a:r>
            <a:rPr lang="ru-RU" sz="1400" dirty="0" smtClean="0"/>
            <a:t> сельское поселение</a:t>
          </a:r>
        </a:p>
        <a:p>
          <a:endParaRPr lang="ru-RU" sz="1400" dirty="0" smtClean="0"/>
        </a:p>
        <a:p>
          <a:r>
            <a:rPr lang="ru-RU" sz="1400" dirty="0" smtClean="0"/>
            <a:t>поселок Мелехово</a:t>
          </a:r>
        </a:p>
        <a:p>
          <a:endParaRPr lang="ru-RU" sz="1400" dirty="0" smtClean="0"/>
        </a:p>
        <a:p>
          <a:r>
            <a:rPr lang="ru-RU" sz="1400" dirty="0" smtClean="0"/>
            <a:t>Новосельское сельское</a:t>
          </a:r>
        </a:p>
        <a:p>
          <a:r>
            <a:rPr lang="ru-RU" sz="1400" dirty="0" smtClean="0"/>
            <a:t>поселение</a:t>
          </a:r>
        </a:p>
        <a:p>
          <a:endParaRPr lang="ru-RU" sz="1400" dirty="0" smtClean="0"/>
        </a:p>
        <a:p>
          <a:endParaRPr lang="ru-RU" sz="1200" dirty="0"/>
        </a:p>
      </dgm:t>
    </dgm:pt>
    <dgm:pt modelId="{B1376BE3-059A-4487-8431-A285C4F9A5CF}" type="parTrans" cxnId="{2360D8BB-A49C-4C0D-9AB5-47F35CB7E827}">
      <dgm:prSet/>
      <dgm:spPr/>
      <dgm:t>
        <a:bodyPr/>
        <a:lstStyle/>
        <a:p>
          <a:endParaRPr lang="ru-RU"/>
        </a:p>
      </dgm:t>
    </dgm:pt>
    <dgm:pt modelId="{971FEA14-BF19-49E4-BF1E-150EABD84820}" type="sibTrans" cxnId="{2360D8BB-A49C-4C0D-9AB5-47F35CB7E827}">
      <dgm:prSet/>
      <dgm:spPr/>
      <dgm:t>
        <a:bodyPr/>
        <a:lstStyle/>
        <a:p>
          <a:endParaRPr lang="ru-RU"/>
        </a:p>
      </dgm:t>
    </dgm:pt>
    <dgm:pt modelId="{BC492870-A107-4B4B-B81C-01969AEFFFF8}" type="pres">
      <dgm:prSet presAssocID="{BAD96DB5-84CA-4DAD-8BD3-A0AB54F2D04B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0569B388-22AE-46EC-8501-AC31ECDA70CB}" type="pres">
      <dgm:prSet presAssocID="{082FAC1A-7CA5-403E-97A1-44573A23F6F3}" presName="posSpace" presStyleCnt="0"/>
      <dgm:spPr/>
    </dgm:pt>
    <dgm:pt modelId="{97A7F3ED-47CC-4560-8A0C-0AF48C625A1C}" type="pres">
      <dgm:prSet presAssocID="{082FAC1A-7CA5-403E-97A1-44573A23F6F3}" presName="vertFlow" presStyleCnt="0"/>
      <dgm:spPr/>
    </dgm:pt>
    <dgm:pt modelId="{A882C2C6-5D34-47DD-B7D2-49234BAEC117}" type="pres">
      <dgm:prSet presAssocID="{082FAC1A-7CA5-403E-97A1-44573A23F6F3}" presName="topSpace" presStyleCnt="0"/>
      <dgm:spPr/>
    </dgm:pt>
    <dgm:pt modelId="{0B166B05-1036-46E3-BE0A-358FCEA94014}" type="pres">
      <dgm:prSet presAssocID="{082FAC1A-7CA5-403E-97A1-44573A23F6F3}" presName="firstComp" presStyleCnt="0"/>
      <dgm:spPr/>
    </dgm:pt>
    <dgm:pt modelId="{EAEA6C95-D958-4310-BCFC-927F5FDCBB71}" type="pres">
      <dgm:prSet presAssocID="{082FAC1A-7CA5-403E-97A1-44573A23F6F3}" presName="firstChild" presStyleLbl="bgAccFollowNode1" presStyleIdx="0" presStyleCnt="2" custScaleY="248182" custLinFactX="43517" custLinFactNeighborX="100000" custLinFactNeighborY="26510"/>
      <dgm:spPr/>
      <dgm:t>
        <a:bodyPr/>
        <a:lstStyle/>
        <a:p>
          <a:endParaRPr lang="ru-RU"/>
        </a:p>
      </dgm:t>
    </dgm:pt>
    <dgm:pt modelId="{627CB00F-9CE0-4FC8-9A44-8D8570E48CD5}" type="pres">
      <dgm:prSet presAssocID="{082FAC1A-7CA5-403E-97A1-44573A23F6F3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70CB41-FE3B-46AC-BFE4-C7A67BBD66BE}" type="pres">
      <dgm:prSet presAssocID="{082FAC1A-7CA5-403E-97A1-44573A23F6F3}" presName="negSpace" presStyleCnt="0"/>
      <dgm:spPr/>
    </dgm:pt>
    <dgm:pt modelId="{063A2831-43F9-41A6-9A32-AC2994123379}" type="pres">
      <dgm:prSet presAssocID="{082FAC1A-7CA5-403E-97A1-44573A23F6F3}" presName="circle" presStyleLbl="node1" presStyleIdx="0" presStyleCnt="2" custScaleX="131461" custScaleY="129345" custLinFactX="100000" custLinFactNeighborX="117903" custLinFactNeighborY="-33917"/>
      <dgm:spPr/>
      <dgm:t>
        <a:bodyPr/>
        <a:lstStyle/>
        <a:p>
          <a:endParaRPr lang="ru-RU"/>
        </a:p>
      </dgm:t>
    </dgm:pt>
    <dgm:pt modelId="{4717B726-E230-42A8-8D68-44F2DEE951CB}" type="pres">
      <dgm:prSet presAssocID="{6F168256-49C3-45AE-AE05-969C1E936646}" presName="transSpace" presStyleCnt="0"/>
      <dgm:spPr/>
    </dgm:pt>
    <dgm:pt modelId="{4C2269BB-47CB-451D-94D2-3902A9716BA4}" type="pres">
      <dgm:prSet presAssocID="{D3753ED2-B239-46F5-AEC9-F787DF0A56B6}" presName="posSpace" presStyleCnt="0"/>
      <dgm:spPr/>
    </dgm:pt>
    <dgm:pt modelId="{D2F95879-A027-4849-909B-022AFD16510E}" type="pres">
      <dgm:prSet presAssocID="{D3753ED2-B239-46F5-AEC9-F787DF0A56B6}" presName="vertFlow" presStyleCnt="0"/>
      <dgm:spPr/>
    </dgm:pt>
    <dgm:pt modelId="{064197EC-BBB3-43CA-B396-C271C5216556}" type="pres">
      <dgm:prSet presAssocID="{D3753ED2-B239-46F5-AEC9-F787DF0A56B6}" presName="topSpace" presStyleCnt="0"/>
      <dgm:spPr/>
    </dgm:pt>
    <dgm:pt modelId="{4B5176D3-7B2F-413E-BC85-184C6DFC2870}" type="pres">
      <dgm:prSet presAssocID="{D3753ED2-B239-46F5-AEC9-F787DF0A56B6}" presName="firstComp" presStyleCnt="0"/>
      <dgm:spPr/>
    </dgm:pt>
    <dgm:pt modelId="{BCA4C33F-A423-4522-BD2E-014ECD6FF094}" type="pres">
      <dgm:prSet presAssocID="{D3753ED2-B239-46F5-AEC9-F787DF0A56B6}" presName="firstChild" presStyleLbl="bgAccFollowNode1" presStyleIdx="1" presStyleCnt="2" custScaleX="100000" custScaleY="169893" custLinFactX="-100000" custLinFactNeighborX="-107570" custLinFactNeighborY="78117"/>
      <dgm:spPr/>
      <dgm:t>
        <a:bodyPr/>
        <a:lstStyle/>
        <a:p>
          <a:endParaRPr lang="ru-RU"/>
        </a:p>
      </dgm:t>
    </dgm:pt>
    <dgm:pt modelId="{E1F6C75F-912A-4254-B3BF-2DD28D1D8BB4}" type="pres">
      <dgm:prSet presAssocID="{D3753ED2-B239-46F5-AEC9-F787DF0A56B6}" presName="first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BD9C87-39BD-4F74-9D05-A8F7B2DFB114}" type="pres">
      <dgm:prSet presAssocID="{D3753ED2-B239-46F5-AEC9-F787DF0A56B6}" presName="negSpace" presStyleCnt="0"/>
      <dgm:spPr/>
    </dgm:pt>
    <dgm:pt modelId="{89A3D08B-5BD2-4784-97F7-38A2B453FCC0}" type="pres">
      <dgm:prSet presAssocID="{D3753ED2-B239-46F5-AEC9-F787DF0A56B6}" presName="circle" presStyleLbl="node1" presStyleIdx="1" presStyleCnt="2" custScaleX="132761" custScaleY="129345" custLinFactX="-35080" custLinFactNeighborX="-100000" custLinFactNeighborY="-11564"/>
      <dgm:spPr/>
      <dgm:t>
        <a:bodyPr/>
        <a:lstStyle/>
        <a:p>
          <a:endParaRPr lang="ru-RU"/>
        </a:p>
      </dgm:t>
    </dgm:pt>
  </dgm:ptLst>
  <dgm:cxnLst>
    <dgm:cxn modelId="{CDE04E53-E9AB-4BDA-B994-B212AFF77D85}" type="presOf" srcId="{60D489C3-6AE3-405F-BA27-2F7510DF4540}" destId="{EAEA6C95-D958-4310-BCFC-927F5FDCBB71}" srcOrd="0" destOrd="0" presId="urn:microsoft.com/office/officeart/2005/8/layout/hList9"/>
    <dgm:cxn modelId="{FDE58FEB-D752-4FC9-9D54-01857C07DCBA}" type="presOf" srcId="{60D489C3-6AE3-405F-BA27-2F7510DF4540}" destId="{627CB00F-9CE0-4FC8-9A44-8D8570E48CD5}" srcOrd="1" destOrd="0" presId="urn:microsoft.com/office/officeart/2005/8/layout/hList9"/>
    <dgm:cxn modelId="{D375CDD6-62F5-41F7-AA4A-4F9A93B07475}" type="presOf" srcId="{D3753ED2-B239-46F5-AEC9-F787DF0A56B6}" destId="{89A3D08B-5BD2-4784-97F7-38A2B453FCC0}" srcOrd="0" destOrd="0" presId="urn:microsoft.com/office/officeart/2005/8/layout/hList9"/>
    <dgm:cxn modelId="{7E4980D5-2FF4-4B1E-B2EB-3B225F247B7B}" srcId="{082FAC1A-7CA5-403E-97A1-44573A23F6F3}" destId="{60D489C3-6AE3-405F-BA27-2F7510DF4540}" srcOrd="0" destOrd="0" parTransId="{2D56C6FA-7413-42D8-B5E4-19BF0624D1F4}" sibTransId="{81A0CA3B-0758-444D-A69B-B57376274991}"/>
    <dgm:cxn modelId="{4AAC3D82-B5A1-40BB-9156-3422C0263B1C}" type="presOf" srcId="{BAD96DB5-84CA-4DAD-8BD3-A0AB54F2D04B}" destId="{BC492870-A107-4B4B-B81C-01969AEFFFF8}" srcOrd="0" destOrd="0" presId="urn:microsoft.com/office/officeart/2005/8/layout/hList9"/>
    <dgm:cxn modelId="{D3605C09-2391-46EB-A402-B758F69EF898}" srcId="{BAD96DB5-84CA-4DAD-8BD3-A0AB54F2D04B}" destId="{D3753ED2-B239-46F5-AEC9-F787DF0A56B6}" srcOrd="1" destOrd="0" parTransId="{90644981-1B38-46BA-BB9B-2D0ECC5298FB}" sibTransId="{5A96C788-4A24-427E-9A95-2DE349FD08DD}"/>
    <dgm:cxn modelId="{B49F413D-21A4-4ED6-A213-A2C2DE550463}" srcId="{BAD96DB5-84CA-4DAD-8BD3-A0AB54F2D04B}" destId="{082FAC1A-7CA5-403E-97A1-44573A23F6F3}" srcOrd="0" destOrd="0" parTransId="{B9EE0D7A-7756-4ED0-9819-72A026633C53}" sibTransId="{6F168256-49C3-45AE-AE05-969C1E936646}"/>
    <dgm:cxn modelId="{2360D8BB-A49C-4C0D-9AB5-47F35CB7E827}" srcId="{D3753ED2-B239-46F5-AEC9-F787DF0A56B6}" destId="{5B9A5973-D58F-40BF-977E-3C5EE8A5D24C}" srcOrd="0" destOrd="0" parTransId="{B1376BE3-059A-4487-8431-A285C4F9A5CF}" sibTransId="{971FEA14-BF19-49E4-BF1E-150EABD84820}"/>
    <dgm:cxn modelId="{FD553ED0-8CFD-405B-87F1-E0E0FCA49109}" type="presOf" srcId="{082FAC1A-7CA5-403E-97A1-44573A23F6F3}" destId="{063A2831-43F9-41A6-9A32-AC2994123379}" srcOrd="0" destOrd="0" presId="urn:microsoft.com/office/officeart/2005/8/layout/hList9"/>
    <dgm:cxn modelId="{9EEB5EF5-3B84-4D0C-9731-8D6FB5FE5960}" type="presOf" srcId="{5B9A5973-D58F-40BF-977E-3C5EE8A5D24C}" destId="{E1F6C75F-912A-4254-B3BF-2DD28D1D8BB4}" srcOrd="1" destOrd="0" presId="urn:microsoft.com/office/officeart/2005/8/layout/hList9"/>
    <dgm:cxn modelId="{134DE451-6E5D-4339-8013-833BFA75ACD2}" type="presOf" srcId="{5B9A5973-D58F-40BF-977E-3C5EE8A5D24C}" destId="{BCA4C33F-A423-4522-BD2E-014ECD6FF094}" srcOrd="0" destOrd="0" presId="urn:microsoft.com/office/officeart/2005/8/layout/hList9"/>
    <dgm:cxn modelId="{805E138E-43DB-46C6-9C6E-822DDE132398}" type="presParOf" srcId="{BC492870-A107-4B4B-B81C-01969AEFFFF8}" destId="{0569B388-22AE-46EC-8501-AC31ECDA70CB}" srcOrd="0" destOrd="0" presId="urn:microsoft.com/office/officeart/2005/8/layout/hList9"/>
    <dgm:cxn modelId="{3E5DF2E6-DEA9-4AB2-81B6-48E5461C8079}" type="presParOf" srcId="{BC492870-A107-4B4B-B81C-01969AEFFFF8}" destId="{97A7F3ED-47CC-4560-8A0C-0AF48C625A1C}" srcOrd="1" destOrd="0" presId="urn:microsoft.com/office/officeart/2005/8/layout/hList9"/>
    <dgm:cxn modelId="{C942B4A7-6DA6-4BE5-A308-BD067BE89169}" type="presParOf" srcId="{97A7F3ED-47CC-4560-8A0C-0AF48C625A1C}" destId="{A882C2C6-5D34-47DD-B7D2-49234BAEC117}" srcOrd="0" destOrd="0" presId="urn:microsoft.com/office/officeart/2005/8/layout/hList9"/>
    <dgm:cxn modelId="{74A904C4-987E-42B2-8B4D-CBC44E40125B}" type="presParOf" srcId="{97A7F3ED-47CC-4560-8A0C-0AF48C625A1C}" destId="{0B166B05-1036-46E3-BE0A-358FCEA94014}" srcOrd="1" destOrd="0" presId="urn:microsoft.com/office/officeart/2005/8/layout/hList9"/>
    <dgm:cxn modelId="{D5C8D6A1-9B94-43DC-A3AD-5880D75B04D2}" type="presParOf" srcId="{0B166B05-1036-46E3-BE0A-358FCEA94014}" destId="{EAEA6C95-D958-4310-BCFC-927F5FDCBB71}" srcOrd="0" destOrd="0" presId="urn:microsoft.com/office/officeart/2005/8/layout/hList9"/>
    <dgm:cxn modelId="{48F28CB1-2328-4D79-8446-024BECC4152D}" type="presParOf" srcId="{0B166B05-1036-46E3-BE0A-358FCEA94014}" destId="{627CB00F-9CE0-4FC8-9A44-8D8570E48CD5}" srcOrd="1" destOrd="0" presId="urn:microsoft.com/office/officeart/2005/8/layout/hList9"/>
    <dgm:cxn modelId="{514734E2-3CD5-43B7-ACDD-2619D451117B}" type="presParOf" srcId="{BC492870-A107-4B4B-B81C-01969AEFFFF8}" destId="{5E70CB41-FE3B-46AC-BFE4-C7A67BBD66BE}" srcOrd="2" destOrd="0" presId="urn:microsoft.com/office/officeart/2005/8/layout/hList9"/>
    <dgm:cxn modelId="{8B8ECB86-AF42-44F0-BF59-8701FD4DFBFF}" type="presParOf" srcId="{BC492870-A107-4B4B-B81C-01969AEFFFF8}" destId="{063A2831-43F9-41A6-9A32-AC2994123379}" srcOrd="3" destOrd="0" presId="urn:microsoft.com/office/officeart/2005/8/layout/hList9"/>
    <dgm:cxn modelId="{37A744A7-48FF-434D-BB8C-14C33648DFBE}" type="presParOf" srcId="{BC492870-A107-4B4B-B81C-01969AEFFFF8}" destId="{4717B726-E230-42A8-8D68-44F2DEE951CB}" srcOrd="4" destOrd="0" presId="urn:microsoft.com/office/officeart/2005/8/layout/hList9"/>
    <dgm:cxn modelId="{EC004114-DBCE-4A9C-9E9C-00A58B80374B}" type="presParOf" srcId="{BC492870-A107-4B4B-B81C-01969AEFFFF8}" destId="{4C2269BB-47CB-451D-94D2-3902A9716BA4}" srcOrd="5" destOrd="0" presId="urn:microsoft.com/office/officeart/2005/8/layout/hList9"/>
    <dgm:cxn modelId="{D0533BAB-8FD1-43E4-B53E-421DAF5D986B}" type="presParOf" srcId="{BC492870-A107-4B4B-B81C-01969AEFFFF8}" destId="{D2F95879-A027-4849-909B-022AFD16510E}" srcOrd="6" destOrd="0" presId="urn:microsoft.com/office/officeart/2005/8/layout/hList9"/>
    <dgm:cxn modelId="{B7E2E377-5964-49BB-B9DF-25A1F1D46759}" type="presParOf" srcId="{D2F95879-A027-4849-909B-022AFD16510E}" destId="{064197EC-BBB3-43CA-B396-C271C5216556}" srcOrd="0" destOrd="0" presId="urn:microsoft.com/office/officeart/2005/8/layout/hList9"/>
    <dgm:cxn modelId="{5D6D9C0B-57B2-4E3D-A053-CF90B91EC838}" type="presParOf" srcId="{D2F95879-A027-4849-909B-022AFD16510E}" destId="{4B5176D3-7B2F-413E-BC85-184C6DFC2870}" srcOrd="1" destOrd="0" presId="urn:microsoft.com/office/officeart/2005/8/layout/hList9"/>
    <dgm:cxn modelId="{CED5178D-022F-4923-A874-28A6846F5F71}" type="presParOf" srcId="{4B5176D3-7B2F-413E-BC85-184C6DFC2870}" destId="{BCA4C33F-A423-4522-BD2E-014ECD6FF094}" srcOrd="0" destOrd="0" presId="urn:microsoft.com/office/officeart/2005/8/layout/hList9"/>
    <dgm:cxn modelId="{CC5E3512-404F-4CDC-8E5B-F376E509C7BD}" type="presParOf" srcId="{4B5176D3-7B2F-413E-BC85-184C6DFC2870}" destId="{E1F6C75F-912A-4254-B3BF-2DD28D1D8BB4}" srcOrd="1" destOrd="0" presId="urn:microsoft.com/office/officeart/2005/8/layout/hList9"/>
    <dgm:cxn modelId="{B02D51D2-5344-43DB-92FA-8CF41A264516}" type="presParOf" srcId="{BC492870-A107-4B4B-B81C-01969AEFFFF8}" destId="{2FBD9C87-39BD-4F74-9D05-A8F7B2DFB114}" srcOrd="7" destOrd="0" presId="urn:microsoft.com/office/officeart/2005/8/layout/hList9"/>
    <dgm:cxn modelId="{FF7E0362-320A-48C2-BDA5-0F0993536D9F}" type="presParOf" srcId="{BC492870-A107-4B4B-B81C-01969AEFFFF8}" destId="{89A3D08B-5BD2-4784-97F7-38A2B453FCC0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8172E6D-937B-40AB-BB51-F3C65A09F0A5}" type="doc">
      <dgm:prSet loTypeId="urn:microsoft.com/office/officeart/2005/8/layout/bList2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C20C015-6C73-4DC0-9EE0-2A688CDFEE24}">
      <dgm:prSet phldrT="[Текст]"/>
      <dgm:spPr>
        <a:solidFill>
          <a:srgbClr val="2F86DD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/>
            <a:t>93236,0 тыс.руб.</a:t>
          </a:r>
          <a:endParaRPr lang="ru-RU" dirty="0"/>
        </a:p>
      </dgm:t>
    </dgm:pt>
    <dgm:pt modelId="{693DFE4C-8EE1-4E7E-B9FE-AF08E7399C8B}" type="parTrans" cxnId="{8FBAA795-2BEB-4FF1-8D50-B8C504F8176D}">
      <dgm:prSet/>
      <dgm:spPr/>
      <dgm:t>
        <a:bodyPr/>
        <a:lstStyle/>
        <a:p>
          <a:endParaRPr lang="ru-RU"/>
        </a:p>
      </dgm:t>
    </dgm:pt>
    <dgm:pt modelId="{020B8DBC-E637-45CA-B370-A6D44E959D56}" type="sibTrans" cxnId="{8FBAA795-2BEB-4FF1-8D50-B8C504F8176D}">
      <dgm:prSet/>
      <dgm:spPr/>
      <dgm:t>
        <a:bodyPr/>
        <a:lstStyle/>
        <a:p>
          <a:endParaRPr lang="ru-RU"/>
        </a:p>
      </dgm:t>
    </dgm:pt>
    <dgm:pt modelId="{4FD1E9BA-CB76-416B-A7F7-7BDC2D610C21}">
      <dgm:prSet phldrT="[Текст]"/>
      <dgm:spPr>
        <a:solidFill>
          <a:srgbClr val="2F86DD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/>
            <a:t>108898,4 тыс.руб.</a:t>
          </a:r>
          <a:endParaRPr lang="ru-RU" dirty="0"/>
        </a:p>
      </dgm:t>
    </dgm:pt>
    <dgm:pt modelId="{CA36AE81-45EC-458A-9F59-C16E30951A51}" type="parTrans" cxnId="{3E9BECD9-E1A9-45AE-8783-402FEEA76E75}">
      <dgm:prSet/>
      <dgm:spPr/>
      <dgm:t>
        <a:bodyPr/>
        <a:lstStyle/>
        <a:p>
          <a:endParaRPr lang="ru-RU"/>
        </a:p>
      </dgm:t>
    </dgm:pt>
    <dgm:pt modelId="{AAADC548-F300-4ADD-B7FC-BC43AE8F8875}" type="sibTrans" cxnId="{3E9BECD9-E1A9-45AE-8783-402FEEA76E75}">
      <dgm:prSet/>
      <dgm:spPr/>
      <dgm:t>
        <a:bodyPr/>
        <a:lstStyle/>
        <a:p>
          <a:endParaRPr lang="ru-RU"/>
        </a:p>
      </dgm:t>
    </dgm:pt>
    <dgm:pt modelId="{5321D0B8-9BE1-4C28-B2EA-62E5289CC57A}">
      <dgm:prSet phldrT="[Текст]"/>
      <dgm:spPr>
        <a:solidFill>
          <a:srgbClr val="2F86DD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/>
            <a:t>4035,2тыс.руб.</a:t>
          </a:r>
          <a:endParaRPr lang="ru-RU" dirty="0"/>
        </a:p>
      </dgm:t>
    </dgm:pt>
    <dgm:pt modelId="{669AC5AA-33AC-445D-8937-13CEAB3DC360}" type="parTrans" cxnId="{FEFAA8D7-ABF8-46D0-BC84-4DDD6CC17C89}">
      <dgm:prSet/>
      <dgm:spPr/>
      <dgm:t>
        <a:bodyPr/>
        <a:lstStyle/>
        <a:p>
          <a:endParaRPr lang="ru-RU"/>
        </a:p>
      </dgm:t>
    </dgm:pt>
    <dgm:pt modelId="{7E5C5521-E811-4113-B2AB-DAB8AD123C85}" type="sibTrans" cxnId="{FEFAA8D7-ABF8-46D0-BC84-4DDD6CC17C89}">
      <dgm:prSet/>
      <dgm:spPr/>
      <dgm:t>
        <a:bodyPr/>
        <a:lstStyle/>
        <a:p>
          <a:endParaRPr lang="ru-RU"/>
        </a:p>
      </dgm:t>
    </dgm:pt>
    <dgm:pt modelId="{BAF23A7C-8994-4FB1-80DC-26939BDDB270}">
      <dgm:prSet custT="1"/>
      <dgm:spPr>
        <a:solidFill>
          <a:srgbClr val="CC9900">
            <a:alpha val="89804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3200" dirty="0" smtClean="0"/>
            <a:t>Дотации</a:t>
          </a:r>
          <a:endParaRPr lang="ru-RU" sz="3200" dirty="0"/>
        </a:p>
      </dgm:t>
    </dgm:pt>
    <dgm:pt modelId="{6DC1E002-2A89-4BBA-B076-8DAB8F63F2C2}" type="parTrans" cxnId="{6157783A-735C-427E-BE81-63C3ABA288BE}">
      <dgm:prSet/>
      <dgm:spPr/>
      <dgm:t>
        <a:bodyPr/>
        <a:lstStyle/>
        <a:p>
          <a:endParaRPr lang="ru-RU"/>
        </a:p>
      </dgm:t>
    </dgm:pt>
    <dgm:pt modelId="{681E6499-EF29-4F08-B650-F652E7BC06BC}" type="sibTrans" cxnId="{6157783A-735C-427E-BE81-63C3ABA288BE}">
      <dgm:prSet/>
      <dgm:spPr/>
      <dgm:t>
        <a:bodyPr/>
        <a:lstStyle/>
        <a:p>
          <a:endParaRPr lang="ru-RU"/>
        </a:p>
      </dgm:t>
    </dgm:pt>
    <dgm:pt modelId="{DC342C47-BCEF-4A2D-A1D1-27BA24408D7B}">
      <dgm:prSet/>
      <dgm:spPr>
        <a:solidFill>
          <a:srgbClr val="CC9900">
            <a:alpha val="9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/>
            <a:t>Дотации на поддержку мер по обеспечению сбалансированности местных бюджетов</a:t>
          </a:r>
          <a:endParaRPr lang="ru-RU" dirty="0"/>
        </a:p>
      </dgm:t>
    </dgm:pt>
    <dgm:pt modelId="{AF6B5830-3C51-480B-BAD7-B5DAC220AAA5}" type="parTrans" cxnId="{66E4E1F2-5726-4E82-A94F-728BE6EAC219}">
      <dgm:prSet/>
      <dgm:spPr/>
      <dgm:t>
        <a:bodyPr/>
        <a:lstStyle/>
        <a:p>
          <a:endParaRPr lang="ru-RU"/>
        </a:p>
      </dgm:t>
    </dgm:pt>
    <dgm:pt modelId="{DF8841B6-F7E2-4165-B8A6-D25C2D91B526}" type="sibTrans" cxnId="{66E4E1F2-5726-4E82-A94F-728BE6EAC219}">
      <dgm:prSet/>
      <dgm:spPr/>
      <dgm:t>
        <a:bodyPr/>
        <a:lstStyle/>
        <a:p>
          <a:endParaRPr lang="ru-RU"/>
        </a:p>
      </dgm:t>
    </dgm:pt>
    <dgm:pt modelId="{D17124AF-986F-438B-9E7E-9242B3084150}">
      <dgm:prSet/>
      <dgm:spPr>
        <a:solidFill>
          <a:srgbClr val="CC9900">
            <a:alpha val="9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/>
            <a:t>Дотации в целях частичной компенсации и дополнительных расходов местных бюджетов в связи с увеличением минимального размера оплаты труда</a:t>
          </a:r>
          <a:endParaRPr lang="ru-RU" dirty="0"/>
        </a:p>
      </dgm:t>
    </dgm:pt>
    <dgm:pt modelId="{63A0233D-9D36-4EBA-A126-24A8A08FB0C9}" type="parTrans" cxnId="{A28C706C-714D-4F44-BEED-42EE4F775DD9}">
      <dgm:prSet/>
      <dgm:spPr/>
      <dgm:t>
        <a:bodyPr/>
        <a:lstStyle/>
        <a:p>
          <a:endParaRPr lang="ru-RU"/>
        </a:p>
      </dgm:t>
    </dgm:pt>
    <dgm:pt modelId="{E403DAB4-AA23-4F19-BF90-B7C36266D226}" type="sibTrans" cxnId="{A28C706C-714D-4F44-BEED-42EE4F775DD9}">
      <dgm:prSet/>
      <dgm:spPr/>
      <dgm:t>
        <a:bodyPr/>
        <a:lstStyle/>
        <a:p>
          <a:endParaRPr lang="ru-RU"/>
        </a:p>
      </dgm:t>
    </dgm:pt>
    <dgm:pt modelId="{3C0C263E-7709-4BFD-B218-DF7CA3ECD338}">
      <dgm:prSet/>
      <dgm:spPr>
        <a:solidFill>
          <a:srgbClr val="2F86DD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/>
            <a:t>11627,2 </a:t>
          </a:r>
          <a:r>
            <a:rPr lang="ru-RU" dirty="0" err="1" smtClean="0"/>
            <a:t>тыс.руб</a:t>
          </a:r>
          <a:r>
            <a:rPr lang="ru-RU" dirty="0" smtClean="0"/>
            <a:t>.</a:t>
          </a:r>
          <a:endParaRPr lang="ru-RU" dirty="0"/>
        </a:p>
      </dgm:t>
    </dgm:pt>
    <dgm:pt modelId="{97B725ED-1805-4A86-BEDE-DE03A4B1F018}" type="parTrans" cxnId="{60D38820-AF0A-4182-988B-B09D1945B2D3}">
      <dgm:prSet/>
      <dgm:spPr/>
      <dgm:t>
        <a:bodyPr/>
        <a:lstStyle/>
        <a:p>
          <a:endParaRPr lang="ru-RU"/>
        </a:p>
      </dgm:t>
    </dgm:pt>
    <dgm:pt modelId="{F8AF0B6D-ABA4-449D-B234-3EECB2E701FF}" type="sibTrans" cxnId="{60D38820-AF0A-4182-988B-B09D1945B2D3}">
      <dgm:prSet/>
      <dgm:spPr/>
      <dgm:t>
        <a:bodyPr/>
        <a:lstStyle/>
        <a:p>
          <a:endParaRPr lang="ru-RU"/>
        </a:p>
      </dgm:t>
    </dgm:pt>
    <dgm:pt modelId="{71E58D8D-B75F-41C6-9577-9C87360BD675}" type="pres">
      <dgm:prSet presAssocID="{08172E6D-937B-40AB-BB51-F3C65A09F0A5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C56F4ED-BA15-4A8D-AB16-9955CAC38130}" type="pres">
      <dgm:prSet presAssocID="{8C20C015-6C73-4DC0-9EE0-2A688CDFEE24}" presName="compNode" presStyleCnt="0"/>
      <dgm:spPr/>
    </dgm:pt>
    <dgm:pt modelId="{629E8E4E-0B75-4CB1-9BA5-4EF97612D9A1}" type="pres">
      <dgm:prSet presAssocID="{8C20C015-6C73-4DC0-9EE0-2A688CDFEE24}" presName="childRect" presStyleLbl="bgAcc1" presStyleIdx="0" presStyleCnt="4" custScaleY="62616" custLinFactY="52883" custLinFactNeighborX="-35155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A3D070-72E9-4F1B-9F0F-CC595E563F63}" type="pres">
      <dgm:prSet presAssocID="{8C20C015-6C73-4DC0-9EE0-2A688CDFEE24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26DC1E-AEEA-4017-A544-176B7BA54BDE}" type="pres">
      <dgm:prSet presAssocID="{8C20C015-6C73-4DC0-9EE0-2A688CDFEE24}" presName="parentRect" presStyleLbl="alignNode1" presStyleIdx="0" presStyleCnt="4" custLinFactY="112168" custLinFactNeighborX="-34737" custLinFactNeighborY="200000"/>
      <dgm:spPr/>
      <dgm:t>
        <a:bodyPr/>
        <a:lstStyle/>
        <a:p>
          <a:endParaRPr lang="ru-RU"/>
        </a:p>
      </dgm:t>
    </dgm:pt>
    <dgm:pt modelId="{6282B1F0-2F34-4B3C-87DA-C7DD016F0086}" type="pres">
      <dgm:prSet presAssocID="{8C20C015-6C73-4DC0-9EE0-2A688CDFEE24}" presName="adorn" presStyleLbl="fgAccFollowNode1" presStyleIdx="0" presStyleCnt="4" custLinFactX="-21105" custLinFactY="100000" custLinFactNeighborX="-100000" custLinFactNeighborY="134999"/>
      <dgm:spPr>
        <a:solidFill>
          <a:schemeClr val="accent6">
            <a:lumMod val="50000"/>
            <a:alpha val="9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</dgm:pt>
    <dgm:pt modelId="{EFAE6D92-9007-460B-B619-E8F41B353721}" type="pres">
      <dgm:prSet presAssocID="{020B8DBC-E637-45CA-B370-A6D44E959D56}" presName="sibTrans" presStyleLbl="sibTrans2D1" presStyleIdx="0" presStyleCnt="0"/>
      <dgm:spPr/>
      <dgm:t>
        <a:bodyPr/>
        <a:lstStyle/>
        <a:p>
          <a:endParaRPr lang="ru-RU"/>
        </a:p>
      </dgm:t>
    </dgm:pt>
    <dgm:pt modelId="{BF636ED8-3A3A-4B36-AFF4-2CB6AFDBD666}" type="pres">
      <dgm:prSet presAssocID="{4FD1E9BA-CB76-416B-A7F7-7BDC2D610C21}" presName="compNode" presStyleCnt="0"/>
      <dgm:spPr/>
    </dgm:pt>
    <dgm:pt modelId="{3725C0B4-14AB-410D-B954-8F8D8CFB2FF2}" type="pres">
      <dgm:prSet presAssocID="{4FD1E9BA-CB76-416B-A7F7-7BDC2D610C21}" presName="childRect" presStyleLbl="bgAcc1" presStyleIdx="1" presStyleCnt="4" custScaleX="154386" custScaleY="32480" custLinFactNeighborX="-51320" custLinFactNeighborY="-77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9332AF-FAF6-4505-B7A6-213B2DC6DD93}" type="pres">
      <dgm:prSet presAssocID="{4FD1E9BA-CB76-416B-A7F7-7BDC2D610C21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4D1603-66E7-425A-9A33-D6341AC79DE1}" type="pres">
      <dgm:prSet presAssocID="{4FD1E9BA-CB76-416B-A7F7-7BDC2D610C21}" presName="parentRect" presStyleLbl="alignNode1" presStyleIdx="1" presStyleCnt="4" custScaleX="154386" custScaleY="97627" custLinFactNeighborX="-51320" custLinFactNeighborY="-95816"/>
      <dgm:spPr/>
      <dgm:t>
        <a:bodyPr/>
        <a:lstStyle/>
        <a:p>
          <a:endParaRPr lang="ru-RU"/>
        </a:p>
      </dgm:t>
    </dgm:pt>
    <dgm:pt modelId="{B6721C72-05B5-481C-AE6F-813402F1AB7C}" type="pres">
      <dgm:prSet presAssocID="{4FD1E9BA-CB76-416B-A7F7-7BDC2D610C21}" presName="adorn" presStyleLbl="fgAccFollowNode1" presStyleIdx="1" presStyleCnt="4" custLinFactX="-23281" custLinFactY="-47828" custLinFactNeighborX="-100000" custLinFactNeighborY="-100000"/>
      <dgm:spPr>
        <a:solidFill>
          <a:schemeClr val="accent6">
            <a:lumMod val="50000"/>
            <a:alpha val="9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</dgm:pt>
    <dgm:pt modelId="{860BE70E-D03F-4BE6-9DB6-4D44F2AB085A}" type="pres">
      <dgm:prSet presAssocID="{AAADC548-F300-4ADD-B7FC-BC43AE8F8875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E154C08-840D-4B39-AC8C-166245BA6B54}" type="pres">
      <dgm:prSet presAssocID="{5321D0B8-9BE1-4C28-B2EA-62E5289CC57A}" presName="compNode" presStyleCnt="0"/>
      <dgm:spPr/>
    </dgm:pt>
    <dgm:pt modelId="{98E85483-56BF-4586-B70F-38F49559DC91}" type="pres">
      <dgm:prSet presAssocID="{5321D0B8-9BE1-4C28-B2EA-62E5289CC57A}" presName="childRect" presStyleLbl="bgAcc1" presStyleIdx="2" presStyleCnt="4" custLinFactX="81208" custLinFactNeighborX="100000" custLinFactNeighborY="-53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9166CE-0145-4EB1-8A43-EED4684D6E47}" type="pres">
      <dgm:prSet presAssocID="{5321D0B8-9BE1-4C28-B2EA-62E5289CC57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A58BF5-8653-4067-BFE6-E2399B2CB36C}" type="pres">
      <dgm:prSet presAssocID="{5321D0B8-9BE1-4C28-B2EA-62E5289CC57A}" presName="parentRect" presStyleLbl="alignNode1" presStyleIdx="2" presStyleCnt="4" custLinFactX="82865" custLinFactNeighborX="100000" custLinFactNeighborY="-42451"/>
      <dgm:spPr/>
      <dgm:t>
        <a:bodyPr/>
        <a:lstStyle/>
        <a:p>
          <a:endParaRPr lang="ru-RU"/>
        </a:p>
      </dgm:t>
    </dgm:pt>
    <dgm:pt modelId="{AD62C0C1-958B-4A1F-B706-4B35B1EC423C}" type="pres">
      <dgm:prSet presAssocID="{5321D0B8-9BE1-4C28-B2EA-62E5289CC57A}" presName="adorn" presStyleLbl="fgAccFollowNode1" presStyleIdx="2" presStyleCnt="4" custLinFactX="200070" custLinFactNeighborX="300000" custLinFactNeighborY="-84215"/>
      <dgm:spPr>
        <a:solidFill>
          <a:schemeClr val="accent6">
            <a:lumMod val="50000"/>
            <a:alpha val="9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BC7A0478-C5A4-4D40-B3C0-073E501B3CD6}" type="pres">
      <dgm:prSet presAssocID="{7E5C5521-E811-4113-B2AB-DAB8AD123C85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278D15E-173D-47B2-8C31-D28606CD2975}" type="pres">
      <dgm:prSet presAssocID="{3C0C263E-7709-4BFD-B218-DF7CA3ECD338}" presName="compNode" presStyleCnt="0"/>
      <dgm:spPr/>
    </dgm:pt>
    <dgm:pt modelId="{301407A5-4673-4A91-B913-DAED0E78300B}" type="pres">
      <dgm:prSet presAssocID="{3C0C263E-7709-4BFD-B218-DF7CA3ECD338}" presName="childRect" presStyleLbl="bgAcc1" presStyleIdx="3" presStyleCnt="4" custScaleY="60623" custLinFactNeighborX="-51479" custLinFactNeighborY="99">
        <dgm:presLayoutVars>
          <dgm:bulletEnabled val="1"/>
        </dgm:presLayoutVars>
      </dgm:prSet>
      <dgm:spPr/>
    </dgm:pt>
    <dgm:pt modelId="{A6C343DA-C209-41E6-A91B-EE3EF3093C26}" type="pres">
      <dgm:prSet presAssocID="{3C0C263E-7709-4BFD-B218-DF7CA3ECD338}" presName="parentText" presStyleLbl="node1" presStyleIdx="0" presStyleCnt="0" custLinFactNeighborX="6293" custLinFactNeighborY="8826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424D52-21E5-4B9A-9FBD-7F5D8BAA4C3F}" type="pres">
      <dgm:prSet presAssocID="{3C0C263E-7709-4BFD-B218-DF7CA3ECD338}" presName="parentRect" presStyleLbl="alignNode1" presStyleIdx="3" presStyleCnt="4" custLinFactNeighborX="-53674" custLinFactNeighborY="-70848"/>
      <dgm:spPr/>
      <dgm:t>
        <a:bodyPr/>
        <a:lstStyle/>
        <a:p>
          <a:endParaRPr lang="ru-RU"/>
        </a:p>
      </dgm:t>
    </dgm:pt>
    <dgm:pt modelId="{28974F0A-457C-4DFC-BEB8-4E338A99D38A}" type="pres">
      <dgm:prSet presAssocID="{3C0C263E-7709-4BFD-B218-DF7CA3ECD338}" presName="adorn" presStyleLbl="fgAccFollowNode1" presStyleIdx="3" presStyleCnt="4" custLinFactX="-50177" custLinFactNeighborX="-100000" custLinFactNeighborY="-95866"/>
      <dgm:spPr/>
    </dgm:pt>
  </dgm:ptLst>
  <dgm:cxnLst>
    <dgm:cxn modelId="{E47F7A26-3D62-4DA6-A0EC-C8B18786BFC4}" type="presOf" srcId="{5321D0B8-9BE1-4C28-B2EA-62E5289CC57A}" destId="{40A58BF5-8653-4067-BFE6-E2399B2CB36C}" srcOrd="1" destOrd="0" presId="urn:microsoft.com/office/officeart/2005/8/layout/bList2#1"/>
    <dgm:cxn modelId="{B27B3FED-C430-4E53-BA2C-AB269683BC07}" type="presOf" srcId="{3C0C263E-7709-4BFD-B218-DF7CA3ECD338}" destId="{0E424D52-21E5-4B9A-9FBD-7F5D8BAA4C3F}" srcOrd="1" destOrd="0" presId="urn:microsoft.com/office/officeart/2005/8/layout/bList2#1"/>
    <dgm:cxn modelId="{86E1F110-75BA-411B-A074-205ECCE159A6}" type="presOf" srcId="{4FD1E9BA-CB76-416B-A7F7-7BDC2D610C21}" destId="{8F9332AF-FAF6-4505-B7A6-213B2DC6DD93}" srcOrd="0" destOrd="0" presId="urn:microsoft.com/office/officeart/2005/8/layout/bList2#1"/>
    <dgm:cxn modelId="{60D38820-AF0A-4182-988B-B09D1945B2D3}" srcId="{08172E6D-937B-40AB-BB51-F3C65A09F0A5}" destId="{3C0C263E-7709-4BFD-B218-DF7CA3ECD338}" srcOrd="3" destOrd="0" parTransId="{97B725ED-1805-4A86-BEDE-DE03A4B1F018}" sibTransId="{F8AF0B6D-ABA4-449D-B234-3EECB2E701FF}"/>
    <dgm:cxn modelId="{81EC04AA-F960-4E19-AC1E-B624FBEC7EC3}" type="presOf" srcId="{7E5C5521-E811-4113-B2AB-DAB8AD123C85}" destId="{BC7A0478-C5A4-4D40-B3C0-073E501B3CD6}" srcOrd="0" destOrd="0" presId="urn:microsoft.com/office/officeart/2005/8/layout/bList2#1"/>
    <dgm:cxn modelId="{3E9BECD9-E1A9-45AE-8783-402FEEA76E75}" srcId="{08172E6D-937B-40AB-BB51-F3C65A09F0A5}" destId="{4FD1E9BA-CB76-416B-A7F7-7BDC2D610C21}" srcOrd="1" destOrd="0" parTransId="{CA36AE81-45EC-458A-9F59-C16E30951A51}" sibTransId="{AAADC548-F300-4ADD-B7FC-BC43AE8F8875}"/>
    <dgm:cxn modelId="{027AC59A-CFF7-48B5-967A-6894DEC5853C}" type="presOf" srcId="{AAADC548-F300-4ADD-B7FC-BC43AE8F8875}" destId="{860BE70E-D03F-4BE6-9DB6-4D44F2AB085A}" srcOrd="0" destOrd="0" presId="urn:microsoft.com/office/officeart/2005/8/layout/bList2#1"/>
    <dgm:cxn modelId="{5A5E68CA-0248-4AC8-B19E-5975F0617387}" type="presOf" srcId="{8C20C015-6C73-4DC0-9EE0-2A688CDFEE24}" destId="{A226DC1E-AEEA-4017-A544-176B7BA54BDE}" srcOrd="1" destOrd="0" presId="urn:microsoft.com/office/officeart/2005/8/layout/bList2#1"/>
    <dgm:cxn modelId="{2DF53B23-2656-4A89-B733-ADFCBFAA8C14}" type="presOf" srcId="{3C0C263E-7709-4BFD-B218-DF7CA3ECD338}" destId="{A6C343DA-C209-41E6-A91B-EE3EF3093C26}" srcOrd="0" destOrd="0" presId="urn:microsoft.com/office/officeart/2005/8/layout/bList2#1"/>
    <dgm:cxn modelId="{6157783A-735C-427E-BE81-63C3ABA288BE}" srcId="{4FD1E9BA-CB76-416B-A7F7-7BDC2D610C21}" destId="{BAF23A7C-8994-4FB1-80DC-26939BDDB270}" srcOrd="0" destOrd="0" parTransId="{6DC1E002-2A89-4BBA-B076-8DAB8F63F2C2}" sibTransId="{681E6499-EF29-4F08-B650-F652E7BC06BC}"/>
    <dgm:cxn modelId="{3F1196F5-A1D6-4618-A093-DB0354EBB0D6}" type="presOf" srcId="{DC342C47-BCEF-4A2D-A1D1-27BA24408D7B}" destId="{629E8E4E-0B75-4CB1-9BA5-4EF97612D9A1}" srcOrd="0" destOrd="0" presId="urn:microsoft.com/office/officeart/2005/8/layout/bList2#1"/>
    <dgm:cxn modelId="{8F6BA8F6-51BC-49E5-BCE7-82B5AF95278F}" type="presOf" srcId="{5321D0B8-9BE1-4C28-B2EA-62E5289CC57A}" destId="{779166CE-0145-4EB1-8A43-EED4684D6E47}" srcOrd="0" destOrd="0" presId="urn:microsoft.com/office/officeart/2005/8/layout/bList2#1"/>
    <dgm:cxn modelId="{6C635A30-01B1-41BD-A4AB-3E4E98815938}" type="presOf" srcId="{BAF23A7C-8994-4FB1-80DC-26939BDDB270}" destId="{3725C0B4-14AB-410D-B954-8F8D8CFB2FF2}" srcOrd="0" destOrd="0" presId="urn:microsoft.com/office/officeart/2005/8/layout/bList2#1"/>
    <dgm:cxn modelId="{C12A9043-971E-45C4-8E9B-BC8B58212E82}" type="presOf" srcId="{D17124AF-986F-438B-9E7E-9242B3084150}" destId="{98E85483-56BF-4586-B70F-38F49559DC91}" srcOrd="0" destOrd="0" presId="urn:microsoft.com/office/officeart/2005/8/layout/bList2#1"/>
    <dgm:cxn modelId="{E30F1E19-F892-4277-A497-8DF900B0F6BF}" type="presOf" srcId="{4FD1E9BA-CB76-416B-A7F7-7BDC2D610C21}" destId="{4C4D1603-66E7-425A-9A33-D6341AC79DE1}" srcOrd="1" destOrd="0" presId="urn:microsoft.com/office/officeart/2005/8/layout/bList2#1"/>
    <dgm:cxn modelId="{E6B68FF3-DCA8-44DE-B79A-F600BFD802A1}" type="presOf" srcId="{8C20C015-6C73-4DC0-9EE0-2A688CDFEE24}" destId="{B1A3D070-72E9-4F1B-9F0F-CC595E563F63}" srcOrd="0" destOrd="0" presId="urn:microsoft.com/office/officeart/2005/8/layout/bList2#1"/>
    <dgm:cxn modelId="{A28C706C-714D-4F44-BEED-42EE4F775DD9}" srcId="{5321D0B8-9BE1-4C28-B2EA-62E5289CC57A}" destId="{D17124AF-986F-438B-9E7E-9242B3084150}" srcOrd="0" destOrd="0" parTransId="{63A0233D-9D36-4EBA-A126-24A8A08FB0C9}" sibTransId="{E403DAB4-AA23-4F19-BF90-B7C36266D226}"/>
    <dgm:cxn modelId="{66E4E1F2-5726-4E82-A94F-728BE6EAC219}" srcId="{8C20C015-6C73-4DC0-9EE0-2A688CDFEE24}" destId="{DC342C47-BCEF-4A2D-A1D1-27BA24408D7B}" srcOrd="0" destOrd="0" parTransId="{AF6B5830-3C51-480B-BAD7-B5DAC220AAA5}" sibTransId="{DF8841B6-F7E2-4165-B8A6-D25C2D91B526}"/>
    <dgm:cxn modelId="{FEFAA8D7-ABF8-46D0-BC84-4DDD6CC17C89}" srcId="{08172E6D-937B-40AB-BB51-F3C65A09F0A5}" destId="{5321D0B8-9BE1-4C28-B2EA-62E5289CC57A}" srcOrd="2" destOrd="0" parTransId="{669AC5AA-33AC-445D-8937-13CEAB3DC360}" sibTransId="{7E5C5521-E811-4113-B2AB-DAB8AD123C85}"/>
    <dgm:cxn modelId="{A619E216-AE6B-40EE-A263-0866F7608C37}" type="presOf" srcId="{020B8DBC-E637-45CA-B370-A6D44E959D56}" destId="{EFAE6D92-9007-460B-B619-E8F41B353721}" srcOrd="0" destOrd="0" presId="urn:microsoft.com/office/officeart/2005/8/layout/bList2#1"/>
    <dgm:cxn modelId="{C3ACBFBD-17AC-4977-AE8C-00B1AE7E6478}" type="presOf" srcId="{08172E6D-937B-40AB-BB51-F3C65A09F0A5}" destId="{71E58D8D-B75F-41C6-9577-9C87360BD675}" srcOrd="0" destOrd="0" presId="urn:microsoft.com/office/officeart/2005/8/layout/bList2#1"/>
    <dgm:cxn modelId="{8FBAA795-2BEB-4FF1-8D50-B8C504F8176D}" srcId="{08172E6D-937B-40AB-BB51-F3C65A09F0A5}" destId="{8C20C015-6C73-4DC0-9EE0-2A688CDFEE24}" srcOrd="0" destOrd="0" parTransId="{693DFE4C-8EE1-4E7E-B9FE-AF08E7399C8B}" sibTransId="{020B8DBC-E637-45CA-B370-A6D44E959D56}"/>
    <dgm:cxn modelId="{F7CCCAC3-038F-41E5-9943-3B866179FBD9}" type="presParOf" srcId="{71E58D8D-B75F-41C6-9577-9C87360BD675}" destId="{7C56F4ED-BA15-4A8D-AB16-9955CAC38130}" srcOrd="0" destOrd="0" presId="urn:microsoft.com/office/officeart/2005/8/layout/bList2#1"/>
    <dgm:cxn modelId="{22976778-81E5-45DC-B75E-DD1F5443C346}" type="presParOf" srcId="{7C56F4ED-BA15-4A8D-AB16-9955CAC38130}" destId="{629E8E4E-0B75-4CB1-9BA5-4EF97612D9A1}" srcOrd="0" destOrd="0" presId="urn:microsoft.com/office/officeart/2005/8/layout/bList2#1"/>
    <dgm:cxn modelId="{B35834E8-25F7-400E-AE00-87EA073C2B90}" type="presParOf" srcId="{7C56F4ED-BA15-4A8D-AB16-9955CAC38130}" destId="{B1A3D070-72E9-4F1B-9F0F-CC595E563F63}" srcOrd="1" destOrd="0" presId="urn:microsoft.com/office/officeart/2005/8/layout/bList2#1"/>
    <dgm:cxn modelId="{6A5873C8-2C94-46AA-8E3C-45FAF0EB29F7}" type="presParOf" srcId="{7C56F4ED-BA15-4A8D-AB16-9955CAC38130}" destId="{A226DC1E-AEEA-4017-A544-176B7BA54BDE}" srcOrd="2" destOrd="0" presId="urn:microsoft.com/office/officeart/2005/8/layout/bList2#1"/>
    <dgm:cxn modelId="{C9E3D33B-BAC9-43A2-9FAD-D909A59EB6FF}" type="presParOf" srcId="{7C56F4ED-BA15-4A8D-AB16-9955CAC38130}" destId="{6282B1F0-2F34-4B3C-87DA-C7DD016F0086}" srcOrd="3" destOrd="0" presId="urn:microsoft.com/office/officeart/2005/8/layout/bList2#1"/>
    <dgm:cxn modelId="{2807577D-F6F2-4328-ABA5-41C7DC1CA4E5}" type="presParOf" srcId="{71E58D8D-B75F-41C6-9577-9C87360BD675}" destId="{EFAE6D92-9007-460B-B619-E8F41B353721}" srcOrd="1" destOrd="0" presId="urn:microsoft.com/office/officeart/2005/8/layout/bList2#1"/>
    <dgm:cxn modelId="{8D46FA4E-C311-4964-BB3C-E846E51A165F}" type="presParOf" srcId="{71E58D8D-B75F-41C6-9577-9C87360BD675}" destId="{BF636ED8-3A3A-4B36-AFF4-2CB6AFDBD666}" srcOrd="2" destOrd="0" presId="urn:microsoft.com/office/officeart/2005/8/layout/bList2#1"/>
    <dgm:cxn modelId="{C7FCA127-0C5A-41EC-A34E-B0FBEBDBB744}" type="presParOf" srcId="{BF636ED8-3A3A-4B36-AFF4-2CB6AFDBD666}" destId="{3725C0B4-14AB-410D-B954-8F8D8CFB2FF2}" srcOrd="0" destOrd="0" presId="urn:microsoft.com/office/officeart/2005/8/layout/bList2#1"/>
    <dgm:cxn modelId="{8B545445-E2A3-4368-BF56-CB3BE882A808}" type="presParOf" srcId="{BF636ED8-3A3A-4B36-AFF4-2CB6AFDBD666}" destId="{8F9332AF-FAF6-4505-B7A6-213B2DC6DD93}" srcOrd="1" destOrd="0" presId="urn:microsoft.com/office/officeart/2005/8/layout/bList2#1"/>
    <dgm:cxn modelId="{689F7905-8D3B-45F8-B733-2C0C898EAEB5}" type="presParOf" srcId="{BF636ED8-3A3A-4B36-AFF4-2CB6AFDBD666}" destId="{4C4D1603-66E7-425A-9A33-D6341AC79DE1}" srcOrd="2" destOrd="0" presId="urn:microsoft.com/office/officeart/2005/8/layout/bList2#1"/>
    <dgm:cxn modelId="{2ADFECFF-5C09-40D8-A141-1A885BD9F6C9}" type="presParOf" srcId="{BF636ED8-3A3A-4B36-AFF4-2CB6AFDBD666}" destId="{B6721C72-05B5-481C-AE6F-813402F1AB7C}" srcOrd="3" destOrd="0" presId="urn:microsoft.com/office/officeart/2005/8/layout/bList2#1"/>
    <dgm:cxn modelId="{46960865-1674-486A-89FE-449FFD328905}" type="presParOf" srcId="{71E58D8D-B75F-41C6-9577-9C87360BD675}" destId="{860BE70E-D03F-4BE6-9DB6-4D44F2AB085A}" srcOrd="3" destOrd="0" presId="urn:microsoft.com/office/officeart/2005/8/layout/bList2#1"/>
    <dgm:cxn modelId="{60A3E918-43A9-4D26-BFFE-FB11C65A83DE}" type="presParOf" srcId="{71E58D8D-B75F-41C6-9577-9C87360BD675}" destId="{AE154C08-840D-4B39-AC8C-166245BA6B54}" srcOrd="4" destOrd="0" presId="urn:microsoft.com/office/officeart/2005/8/layout/bList2#1"/>
    <dgm:cxn modelId="{143584B8-CB58-4793-9329-CD61788C5A35}" type="presParOf" srcId="{AE154C08-840D-4B39-AC8C-166245BA6B54}" destId="{98E85483-56BF-4586-B70F-38F49559DC91}" srcOrd="0" destOrd="0" presId="urn:microsoft.com/office/officeart/2005/8/layout/bList2#1"/>
    <dgm:cxn modelId="{939F4ACF-412D-4FF9-8108-BBD377493BA7}" type="presParOf" srcId="{AE154C08-840D-4B39-AC8C-166245BA6B54}" destId="{779166CE-0145-4EB1-8A43-EED4684D6E47}" srcOrd="1" destOrd="0" presId="urn:microsoft.com/office/officeart/2005/8/layout/bList2#1"/>
    <dgm:cxn modelId="{BE51315A-E794-45E1-BCC4-ADE842A31655}" type="presParOf" srcId="{AE154C08-840D-4B39-AC8C-166245BA6B54}" destId="{40A58BF5-8653-4067-BFE6-E2399B2CB36C}" srcOrd="2" destOrd="0" presId="urn:microsoft.com/office/officeart/2005/8/layout/bList2#1"/>
    <dgm:cxn modelId="{DA4E4D6B-DD73-417E-89FE-89437B7DC0C7}" type="presParOf" srcId="{AE154C08-840D-4B39-AC8C-166245BA6B54}" destId="{AD62C0C1-958B-4A1F-B706-4B35B1EC423C}" srcOrd="3" destOrd="0" presId="urn:microsoft.com/office/officeart/2005/8/layout/bList2#1"/>
    <dgm:cxn modelId="{F561951C-9C81-43D1-A2E2-51A53E702780}" type="presParOf" srcId="{71E58D8D-B75F-41C6-9577-9C87360BD675}" destId="{BC7A0478-C5A4-4D40-B3C0-073E501B3CD6}" srcOrd="5" destOrd="0" presId="urn:microsoft.com/office/officeart/2005/8/layout/bList2#1"/>
    <dgm:cxn modelId="{DC28B44A-51A1-4007-A88A-6079ED044588}" type="presParOf" srcId="{71E58D8D-B75F-41C6-9577-9C87360BD675}" destId="{A278D15E-173D-47B2-8C31-D28606CD2975}" srcOrd="6" destOrd="0" presId="urn:microsoft.com/office/officeart/2005/8/layout/bList2#1"/>
    <dgm:cxn modelId="{3EC26F0B-ABC3-4191-A9E2-547695CF568F}" type="presParOf" srcId="{A278D15E-173D-47B2-8C31-D28606CD2975}" destId="{301407A5-4673-4A91-B913-DAED0E78300B}" srcOrd="0" destOrd="0" presId="urn:microsoft.com/office/officeart/2005/8/layout/bList2#1"/>
    <dgm:cxn modelId="{D0A9DF56-FD41-440B-A74B-069381C1DDF5}" type="presParOf" srcId="{A278D15E-173D-47B2-8C31-D28606CD2975}" destId="{A6C343DA-C209-41E6-A91B-EE3EF3093C26}" srcOrd="1" destOrd="0" presId="urn:microsoft.com/office/officeart/2005/8/layout/bList2#1"/>
    <dgm:cxn modelId="{9AEAA861-1D88-471A-9F6F-F71A834D2CC4}" type="presParOf" srcId="{A278D15E-173D-47B2-8C31-D28606CD2975}" destId="{0E424D52-21E5-4B9A-9FBD-7F5D8BAA4C3F}" srcOrd="2" destOrd="0" presId="urn:microsoft.com/office/officeart/2005/8/layout/bList2#1"/>
    <dgm:cxn modelId="{368620BD-8B1A-4840-8DEF-930EF93A979E}" type="presParOf" srcId="{A278D15E-173D-47B2-8C31-D28606CD2975}" destId="{28974F0A-457C-4DFC-BEB8-4E338A99D38A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51B1E4B-88CD-4DBA-A094-5210B04B7964}" type="doc">
      <dgm:prSet loTypeId="urn:microsoft.com/office/officeart/2005/8/layout/chevron1" loCatId="process" qsTypeId="urn:microsoft.com/office/officeart/2005/8/quickstyle/3d3" qsCatId="3D" csTypeId="urn:microsoft.com/office/officeart/2005/8/colors/colorful4" csCatId="colorful" phldr="1"/>
      <dgm:spPr/>
    </dgm:pt>
    <dgm:pt modelId="{39250685-7C85-453B-BD74-348767166A51}">
      <dgm:prSet phldrT="[Текст]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2026 год</a:t>
          </a:r>
        </a:p>
        <a:p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591225,6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D191F22-64C9-4DE7-AAE4-7229A17C7005}" type="parTrans" cxnId="{754D1126-A0C8-4A9F-B065-280E12840DBD}">
      <dgm:prSet/>
      <dgm:spPr/>
      <dgm:t>
        <a:bodyPr/>
        <a:lstStyle/>
        <a:p>
          <a:endParaRPr lang="ru-RU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38E5C17-60A5-4AA7-B450-F3ED59EF81B1}" type="sibTrans" cxnId="{754D1126-A0C8-4A9F-B065-280E12840DBD}">
      <dgm:prSet/>
      <dgm:spPr/>
      <dgm:t>
        <a:bodyPr/>
        <a:lstStyle/>
        <a:p>
          <a:endParaRPr lang="ru-RU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90AC60A-37ED-4A07-AABC-A064C69A2250}">
      <dgm:prSet phldrT="[Текст]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2027 год</a:t>
          </a:r>
        </a:p>
        <a:p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584898,4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764AD0-9A85-4E11-A2D9-F75374FC5F9E}" type="parTrans" cxnId="{AC858189-93B8-4A98-9721-A02A4CB79A05}">
      <dgm:prSet/>
      <dgm:spPr/>
      <dgm:t>
        <a:bodyPr/>
        <a:lstStyle/>
        <a:p>
          <a:endParaRPr lang="ru-RU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94A2B22-A9F8-4D5A-82C4-9FBC8C064207}" type="sibTrans" cxnId="{AC858189-93B8-4A98-9721-A02A4CB79A05}">
      <dgm:prSet/>
      <dgm:spPr/>
      <dgm:t>
        <a:bodyPr/>
        <a:lstStyle/>
        <a:p>
          <a:endParaRPr lang="ru-RU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3F11003-7095-4A42-8FF5-F2CC8818E0E8}">
      <dgm:prSet phldrT="[Текст]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2028 год</a:t>
          </a:r>
        </a:p>
        <a:p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582490,9</a:t>
          </a:r>
        </a:p>
      </dgm:t>
    </dgm:pt>
    <dgm:pt modelId="{D4455A6A-B333-441B-AC8D-FFBB98900B4A}" type="parTrans" cxnId="{FB7D9EF8-3329-404B-A7C8-B21E1EC3E334}">
      <dgm:prSet/>
      <dgm:spPr/>
      <dgm:t>
        <a:bodyPr/>
        <a:lstStyle/>
        <a:p>
          <a:endParaRPr lang="ru-RU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9D98967-531E-45C1-B232-9961C453E45E}" type="sibTrans" cxnId="{FB7D9EF8-3329-404B-A7C8-B21E1EC3E334}">
      <dgm:prSet/>
      <dgm:spPr/>
      <dgm:t>
        <a:bodyPr/>
        <a:lstStyle/>
        <a:p>
          <a:endParaRPr lang="ru-RU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679B6A-65C9-49A4-BB53-7461C21169DF}" type="pres">
      <dgm:prSet presAssocID="{A51B1E4B-88CD-4DBA-A094-5210B04B7964}" presName="Name0" presStyleCnt="0">
        <dgm:presLayoutVars>
          <dgm:dir/>
          <dgm:animLvl val="lvl"/>
          <dgm:resizeHandles val="exact"/>
        </dgm:presLayoutVars>
      </dgm:prSet>
      <dgm:spPr/>
    </dgm:pt>
    <dgm:pt modelId="{F9413195-11C8-4209-9438-37FC9AEC8DAE}" type="pres">
      <dgm:prSet presAssocID="{39250685-7C85-453B-BD74-348767166A51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A46B40-B6E8-467C-B23C-6B9F8E835BAB}" type="pres">
      <dgm:prSet presAssocID="{238E5C17-60A5-4AA7-B450-F3ED59EF81B1}" presName="parTxOnlySpace" presStyleCnt="0"/>
      <dgm:spPr/>
    </dgm:pt>
    <dgm:pt modelId="{C4F249F0-607D-4229-B89D-F9DA9B7091FF}" type="pres">
      <dgm:prSet presAssocID="{A90AC60A-37ED-4A07-AABC-A064C69A2250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E24C26-EDC4-4E6D-8C5E-B41714666B1D}" type="pres">
      <dgm:prSet presAssocID="{A94A2B22-A9F8-4D5A-82C4-9FBC8C064207}" presName="parTxOnlySpace" presStyleCnt="0"/>
      <dgm:spPr/>
    </dgm:pt>
    <dgm:pt modelId="{8DA8CAE7-8CBF-4B9C-978C-CB01812FC3D8}" type="pres">
      <dgm:prSet presAssocID="{93F11003-7095-4A42-8FF5-F2CC8818E0E8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19B8FB-C56A-4C84-8F45-1BCE7F649865}" type="presOf" srcId="{A51B1E4B-88CD-4DBA-A094-5210B04B7964}" destId="{37679B6A-65C9-49A4-BB53-7461C21169DF}" srcOrd="0" destOrd="0" presId="urn:microsoft.com/office/officeart/2005/8/layout/chevron1"/>
    <dgm:cxn modelId="{FB7D9EF8-3329-404B-A7C8-B21E1EC3E334}" srcId="{A51B1E4B-88CD-4DBA-A094-5210B04B7964}" destId="{93F11003-7095-4A42-8FF5-F2CC8818E0E8}" srcOrd="2" destOrd="0" parTransId="{D4455A6A-B333-441B-AC8D-FFBB98900B4A}" sibTransId="{A9D98967-531E-45C1-B232-9961C453E45E}"/>
    <dgm:cxn modelId="{9F6BB895-BD5C-447F-BAAA-BC74DFDF0C84}" type="presOf" srcId="{93F11003-7095-4A42-8FF5-F2CC8818E0E8}" destId="{8DA8CAE7-8CBF-4B9C-978C-CB01812FC3D8}" srcOrd="0" destOrd="0" presId="urn:microsoft.com/office/officeart/2005/8/layout/chevron1"/>
    <dgm:cxn modelId="{79EB37A9-AE9E-4B2F-893A-0C008C4F2802}" type="presOf" srcId="{39250685-7C85-453B-BD74-348767166A51}" destId="{F9413195-11C8-4209-9438-37FC9AEC8DAE}" srcOrd="0" destOrd="0" presId="urn:microsoft.com/office/officeart/2005/8/layout/chevron1"/>
    <dgm:cxn modelId="{754D1126-A0C8-4A9F-B065-280E12840DBD}" srcId="{A51B1E4B-88CD-4DBA-A094-5210B04B7964}" destId="{39250685-7C85-453B-BD74-348767166A51}" srcOrd="0" destOrd="0" parTransId="{8D191F22-64C9-4DE7-AAE4-7229A17C7005}" sibTransId="{238E5C17-60A5-4AA7-B450-F3ED59EF81B1}"/>
    <dgm:cxn modelId="{F8E213B2-1ADA-41E1-BBB8-5CDB6ACC0951}" type="presOf" srcId="{A90AC60A-37ED-4A07-AABC-A064C69A2250}" destId="{C4F249F0-607D-4229-B89D-F9DA9B7091FF}" srcOrd="0" destOrd="0" presId="urn:microsoft.com/office/officeart/2005/8/layout/chevron1"/>
    <dgm:cxn modelId="{AC858189-93B8-4A98-9721-A02A4CB79A05}" srcId="{A51B1E4B-88CD-4DBA-A094-5210B04B7964}" destId="{A90AC60A-37ED-4A07-AABC-A064C69A2250}" srcOrd="1" destOrd="0" parTransId="{52764AD0-9A85-4E11-A2D9-F75374FC5F9E}" sibTransId="{A94A2B22-A9F8-4D5A-82C4-9FBC8C064207}"/>
    <dgm:cxn modelId="{596D7848-43B2-466C-A5FD-DA16D6490847}" type="presParOf" srcId="{37679B6A-65C9-49A4-BB53-7461C21169DF}" destId="{F9413195-11C8-4209-9438-37FC9AEC8DAE}" srcOrd="0" destOrd="0" presId="urn:microsoft.com/office/officeart/2005/8/layout/chevron1"/>
    <dgm:cxn modelId="{0CD33DAF-24C6-43BE-B95C-2A18AB970B88}" type="presParOf" srcId="{37679B6A-65C9-49A4-BB53-7461C21169DF}" destId="{58A46B40-B6E8-467C-B23C-6B9F8E835BAB}" srcOrd="1" destOrd="0" presId="urn:microsoft.com/office/officeart/2005/8/layout/chevron1"/>
    <dgm:cxn modelId="{4B0CCBDE-41BF-4867-A909-E5CE65E19D41}" type="presParOf" srcId="{37679B6A-65C9-49A4-BB53-7461C21169DF}" destId="{C4F249F0-607D-4229-B89D-F9DA9B7091FF}" srcOrd="2" destOrd="0" presId="urn:microsoft.com/office/officeart/2005/8/layout/chevron1"/>
    <dgm:cxn modelId="{8221A715-AB27-4E3F-AC8E-1EDF30C42FA2}" type="presParOf" srcId="{37679B6A-65C9-49A4-BB53-7461C21169DF}" destId="{C4E24C26-EDC4-4E6D-8C5E-B41714666B1D}" srcOrd="3" destOrd="0" presId="urn:microsoft.com/office/officeart/2005/8/layout/chevron1"/>
    <dgm:cxn modelId="{240B93F0-99E9-4A58-9FE9-65407F3D8A19}" type="presParOf" srcId="{37679B6A-65C9-49A4-BB53-7461C21169DF}" destId="{8DA8CAE7-8CBF-4B9C-978C-CB01812FC3D8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61D16FE-B9DB-4A42-A1D7-640D9B103EA9}" type="doc">
      <dgm:prSet loTypeId="urn:microsoft.com/office/officeart/2005/8/layout/hProcess9" loCatId="process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63CBC9B-5F1E-4D8A-A8DD-FE777B13D5B5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1600" dirty="0" smtClean="0"/>
            <a:t>Организация библиотечного обслуживания</a:t>
          </a:r>
          <a:endParaRPr lang="ru-RU" sz="1600" dirty="0"/>
        </a:p>
      </dgm:t>
    </dgm:pt>
    <dgm:pt modelId="{F1B10A9B-4C2C-4C00-A62E-3956D02BE415}" type="parTrans" cxnId="{A45EF3E6-FD49-477C-BA9B-3E699551EA39}">
      <dgm:prSet/>
      <dgm:spPr/>
      <dgm:t>
        <a:bodyPr/>
        <a:lstStyle/>
        <a:p>
          <a:endParaRPr lang="ru-RU"/>
        </a:p>
      </dgm:t>
    </dgm:pt>
    <dgm:pt modelId="{9168F570-9AF6-4734-9C94-1DE0B5C86840}" type="sibTrans" cxnId="{A45EF3E6-FD49-477C-BA9B-3E699551EA39}">
      <dgm:prSet/>
      <dgm:spPr/>
      <dgm:t>
        <a:bodyPr/>
        <a:lstStyle/>
        <a:p>
          <a:endParaRPr lang="ru-RU"/>
        </a:p>
      </dgm:t>
    </dgm:pt>
    <dgm:pt modelId="{8424D8C8-C2AA-4642-AEE0-E1F685EC1866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1600" dirty="0" smtClean="0"/>
            <a:t>Обеспечение жителей поселения услугами организаций культуры</a:t>
          </a:r>
          <a:r>
            <a:rPr lang="ru-RU" sz="3300" dirty="0" smtClean="0"/>
            <a:t> </a:t>
          </a:r>
          <a:endParaRPr lang="ru-RU" sz="3300" dirty="0"/>
        </a:p>
      </dgm:t>
    </dgm:pt>
    <dgm:pt modelId="{D7FE1AF7-078B-4501-A281-8AD640D54226}" type="parTrans" cxnId="{37EEC2B0-3867-4D0A-8568-ADD4BE7EFBE6}">
      <dgm:prSet/>
      <dgm:spPr/>
      <dgm:t>
        <a:bodyPr/>
        <a:lstStyle/>
        <a:p>
          <a:endParaRPr lang="ru-RU"/>
        </a:p>
      </dgm:t>
    </dgm:pt>
    <dgm:pt modelId="{7E815D99-CBD9-47D1-BF91-167D5A30362D}" type="sibTrans" cxnId="{37EEC2B0-3867-4D0A-8568-ADD4BE7EFBE6}">
      <dgm:prSet/>
      <dgm:spPr/>
      <dgm:t>
        <a:bodyPr/>
        <a:lstStyle/>
        <a:p>
          <a:endParaRPr lang="ru-RU"/>
        </a:p>
      </dgm:t>
    </dgm:pt>
    <dgm:pt modelId="{D9950593-901C-40FF-BCF8-6470B7B8EA75}">
      <dgm:prSet phldrT="[Текст]"/>
      <dgm:spPr>
        <a:solidFill>
          <a:srgbClr val="00B050"/>
        </a:solidFill>
      </dgm:spPr>
      <dgm:t>
        <a:bodyPr/>
        <a:lstStyle/>
        <a:p>
          <a:r>
            <a:rPr lang="ru-RU" dirty="0" smtClean="0"/>
            <a:t>Обеспечение условий для развития физической культуры, организация проведения спортивных мероприятий</a:t>
          </a:r>
          <a:endParaRPr lang="ru-RU" dirty="0"/>
        </a:p>
      </dgm:t>
    </dgm:pt>
    <dgm:pt modelId="{E76472A7-050E-4A58-9A6A-9A4C1DC34DE0}" type="parTrans" cxnId="{3128579B-5009-4374-AB6C-BC529CCC7605}">
      <dgm:prSet/>
      <dgm:spPr/>
      <dgm:t>
        <a:bodyPr/>
        <a:lstStyle/>
        <a:p>
          <a:endParaRPr lang="ru-RU"/>
        </a:p>
      </dgm:t>
    </dgm:pt>
    <dgm:pt modelId="{4EFEC043-21D2-4C42-89A2-7A34253CD724}" type="sibTrans" cxnId="{3128579B-5009-4374-AB6C-BC529CCC7605}">
      <dgm:prSet/>
      <dgm:spPr/>
      <dgm:t>
        <a:bodyPr/>
        <a:lstStyle/>
        <a:p>
          <a:endParaRPr lang="ru-RU"/>
        </a:p>
      </dgm:t>
    </dgm:pt>
    <dgm:pt modelId="{86C0C610-933F-4D00-944C-6FB16C5DF9EB}">
      <dgm:prSet phldrT="[Текст]"/>
      <dgm:spPr>
        <a:solidFill>
          <a:srgbClr val="00B050"/>
        </a:solidFill>
      </dgm:spPr>
      <dgm:t>
        <a:bodyPr/>
        <a:lstStyle/>
        <a:p>
          <a:r>
            <a:rPr lang="ru-RU" dirty="0" smtClean="0"/>
            <a:t>Организация и осуществление мероприятий по гражданской </a:t>
          </a:r>
          <a:r>
            <a:rPr lang="ru-RU" dirty="0" err="1" smtClean="0"/>
            <a:t>обороне,защите</a:t>
          </a:r>
          <a:r>
            <a:rPr lang="ru-RU" dirty="0" smtClean="0"/>
            <a:t> населения и территории поселения от ЧС</a:t>
          </a:r>
          <a:endParaRPr lang="ru-RU" dirty="0"/>
        </a:p>
      </dgm:t>
    </dgm:pt>
    <dgm:pt modelId="{662A2B30-F8E3-4B67-8837-CABC88FDC53E}" type="parTrans" cxnId="{62D5CB1E-47D7-4E40-870E-3F004F4BCACA}">
      <dgm:prSet/>
      <dgm:spPr/>
      <dgm:t>
        <a:bodyPr/>
        <a:lstStyle/>
        <a:p>
          <a:endParaRPr lang="ru-RU"/>
        </a:p>
      </dgm:t>
    </dgm:pt>
    <dgm:pt modelId="{9CD85771-AA26-4099-AC2E-7AEE832BEAF6}" type="sibTrans" cxnId="{62D5CB1E-47D7-4E40-870E-3F004F4BCACA}">
      <dgm:prSet/>
      <dgm:spPr/>
      <dgm:t>
        <a:bodyPr/>
        <a:lstStyle/>
        <a:p>
          <a:endParaRPr lang="ru-RU"/>
        </a:p>
      </dgm:t>
    </dgm:pt>
    <dgm:pt modelId="{505D4B45-2793-4B2F-9790-6074A40D02B7}" type="pres">
      <dgm:prSet presAssocID="{061D16FE-B9DB-4A42-A1D7-640D9B103EA9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1DBCD4A-0DF4-4066-B050-3DA63DDAFD76}" type="pres">
      <dgm:prSet presAssocID="{061D16FE-B9DB-4A42-A1D7-640D9B103EA9}" presName="arrow" presStyleLbl="bgShp" presStyleIdx="0" presStyleCnt="1" custScaleX="117647" custLinFactNeighborX="457" custLinFactNeighborY="3932"/>
      <dgm:spPr>
        <a:solidFill>
          <a:schemeClr val="bg2">
            <a:lumMod val="50000"/>
          </a:schemeClr>
        </a:solidFill>
      </dgm:spPr>
    </dgm:pt>
    <dgm:pt modelId="{0FCF43D8-3C0D-4207-AF9C-1C3DA1721936}" type="pres">
      <dgm:prSet presAssocID="{061D16FE-B9DB-4A42-A1D7-640D9B103EA9}" presName="linearProcess" presStyleCnt="0"/>
      <dgm:spPr/>
    </dgm:pt>
    <dgm:pt modelId="{FE2F6A30-2517-4C2E-8C5C-DA11F10733CE}" type="pres">
      <dgm:prSet presAssocID="{E63CBC9B-5F1E-4D8A-A8DD-FE777B13D5B5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65B9E5-FE63-4681-9E56-1B79C158926A}" type="pres">
      <dgm:prSet presAssocID="{9168F570-9AF6-4734-9C94-1DE0B5C86840}" presName="sibTrans" presStyleCnt="0"/>
      <dgm:spPr/>
    </dgm:pt>
    <dgm:pt modelId="{00155E02-89DE-445A-AB1D-EFA997223891}" type="pres">
      <dgm:prSet presAssocID="{8424D8C8-C2AA-4642-AEE0-E1F685EC1866}" presName="textNode" presStyleLbl="node1" presStyleIdx="1" presStyleCnt="4" custLinFactNeighborX="-7120" custLinFactNeighborY="12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2457A5-D1F0-4E87-B823-D9FA31EF877B}" type="pres">
      <dgm:prSet presAssocID="{7E815D99-CBD9-47D1-BF91-167D5A30362D}" presName="sibTrans" presStyleCnt="0"/>
      <dgm:spPr/>
    </dgm:pt>
    <dgm:pt modelId="{8D9538EA-23F3-4555-97A0-CC603D0E4A65}" type="pres">
      <dgm:prSet presAssocID="{D9950593-901C-40FF-BCF8-6470B7B8EA75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9414F8-6C12-4487-A434-3977B432E1BF}" type="pres">
      <dgm:prSet presAssocID="{4EFEC043-21D2-4C42-89A2-7A34253CD724}" presName="sibTrans" presStyleCnt="0"/>
      <dgm:spPr/>
    </dgm:pt>
    <dgm:pt modelId="{57A268F8-7ED6-4661-AA90-F8AA33C3D5CE}" type="pres">
      <dgm:prSet presAssocID="{86C0C610-933F-4D00-944C-6FB16C5DF9EB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1090469-E93F-4DEC-9D02-4EBEB7FF0A4D}" type="presOf" srcId="{E63CBC9B-5F1E-4D8A-A8DD-FE777B13D5B5}" destId="{FE2F6A30-2517-4C2E-8C5C-DA11F10733CE}" srcOrd="0" destOrd="0" presId="urn:microsoft.com/office/officeart/2005/8/layout/hProcess9"/>
    <dgm:cxn modelId="{3128579B-5009-4374-AB6C-BC529CCC7605}" srcId="{061D16FE-B9DB-4A42-A1D7-640D9B103EA9}" destId="{D9950593-901C-40FF-BCF8-6470B7B8EA75}" srcOrd="2" destOrd="0" parTransId="{E76472A7-050E-4A58-9A6A-9A4C1DC34DE0}" sibTransId="{4EFEC043-21D2-4C42-89A2-7A34253CD724}"/>
    <dgm:cxn modelId="{A45EF3E6-FD49-477C-BA9B-3E699551EA39}" srcId="{061D16FE-B9DB-4A42-A1D7-640D9B103EA9}" destId="{E63CBC9B-5F1E-4D8A-A8DD-FE777B13D5B5}" srcOrd="0" destOrd="0" parTransId="{F1B10A9B-4C2C-4C00-A62E-3956D02BE415}" sibTransId="{9168F570-9AF6-4734-9C94-1DE0B5C86840}"/>
    <dgm:cxn modelId="{14E0ECE5-AF69-47E6-B321-0D11EF59253C}" type="presOf" srcId="{D9950593-901C-40FF-BCF8-6470B7B8EA75}" destId="{8D9538EA-23F3-4555-97A0-CC603D0E4A65}" srcOrd="0" destOrd="0" presId="urn:microsoft.com/office/officeart/2005/8/layout/hProcess9"/>
    <dgm:cxn modelId="{894AEC0A-1ED5-4866-AA7D-8C1458E3B443}" type="presOf" srcId="{8424D8C8-C2AA-4642-AEE0-E1F685EC1866}" destId="{00155E02-89DE-445A-AB1D-EFA997223891}" srcOrd="0" destOrd="0" presId="urn:microsoft.com/office/officeart/2005/8/layout/hProcess9"/>
    <dgm:cxn modelId="{1A141C85-2376-4734-96EB-24995D67FBFD}" type="presOf" srcId="{061D16FE-B9DB-4A42-A1D7-640D9B103EA9}" destId="{505D4B45-2793-4B2F-9790-6074A40D02B7}" srcOrd="0" destOrd="0" presId="urn:microsoft.com/office/officeart/2005/8/layout/hProcess9"/>
    <dgm:cxn modelId="{62D5CB1E-47D7-4E40-870E-3F004F4BCACA}" srcId="{061D16FE-B9DB-4A42-A1D7-640D9B103EA9}" destId="{86C0C610-933F-4D00-944C-6FB16C5DF9EB}" srcOrd="3" destOrd="0" parTransId="{662A2B30-F8E3-4B67-8837-CABC88FDC53E}" sibTransId="{9CD85771-AA26-4099-AC2E-7AEE832BEAF6}"/>
    <dgm:cxn modelId="{927BC5CE-313F-4660-9982-4318531D299E}" type="presOf" srcId="{86C0C610-933F-4D00-944C-6FB16C5DF9EB}" destId="{57A268F8-7ED6-4661-AA90-F8AA33C3D5CE}" srcOrd="0" destOrd="0" presId="urn:microsoft.com/office/officeart/2005/8/layout/hProcess9"/>
    <dgm:cxn modelId="{37EEC2B0-3867-4D0A-8568-ADD4BE7EFBE6}" srcId="{061D16FE-B9DB-4A42-A1D7-640D9B103EA9}" destId="{8424D8C8-C2AA-4642-AEE0-E1F685EC1866}" srcOrd="1" destOrd="0" parTransId="{D7FE1AF7-078B-4501-A281-8AD640D54226}" sibTransId="{7E815D99-CBD9-47D1-BF91-167D5A30362D}"/>
    <dgm:cxn modelId="{924548F2-B297-4693-A35B-0E39EEBFBEEE}" type="presParOf" srcId="{505D4B45-2793-4B2F-9790-6074A40D02B7}" destId="{E1DBCD4A-0DF4-4066-B050-3DA63DDAFD76}" srcOrd="0" destOrd="0" presId="urn:microsoft.com/office/officeart/2005/8/layout/hProcess9"/>
    <dgm:cxn modelId="{54C23062-72D5-4A0D-A1B3-83A094E630D7}" type="presParOf" srcId="{505D4B45-2793-4B2F-9790-6074A40D02B7}" destId="{0FCF43D8-3C0D-4207-AF9C-1C3DA1721936}" srcOrd="1" destOrd="0" presId="urn:microsoft.com/office/officeart/2005/8/layout/hProcess9"/>
    <dgm:cxn modelId="{9D0A864F-4DF1-4831-8E5A-B9D7DA2B6D6A}" type="presParOf" srcId="{0FCF43D8-3C0D-4207-AF9C-1C3DA1721936}" destId="{FE2F6A30-2517-4C2E-8C5C-DA11F10733CE}" srcOrd="0" destOrd="0" presId="urn:microsoft.com/office/officeart/2005/8/layout/hProcess9"/>
    <dgm:cxn modelId="{DAF6F3E9-9FAF-4355-9A2A-621103C7D491}" type="presParOf" srcId="{0FCF43D8-3C0D-4207-AF9C-1C3DA1721936}" destId="{6F65B9E5-FE63-4681-9E56-1B79C158926A}" srcOrd="1" destOrd="0" presId="urn:microsoft.com/office/officeart/2005/8/layout/hProcess9"/>
    <dgm:cxn modelId="{CF978A25-FB44-4522-8251-0AE97FAD6314}" type="presParOf" srcId="{0FCF43D8-3C0D-4207-AF9C-1C3DA1721936}" destId="{00155E02-89DE-445A-AB1D-EFA997223891}" srcOrd="2" destOrd="0" presId="urn:microsoft.com/office/officeart/2005/8/layout/hProcess9"/>
    <dgm:cxn modelId="{AE891797-138E-42AC-8CB3-9D0CB33FD432}" type="presParOf" srcId="{0FCF43D8-3C0D-4207-AF9C-1C3DA1721936}" destId="{7A2457A5-D1F0-4E87-B823-D9FA31EF877B}" srcOrd="3" destOrd="0" presId="urn:microsoft.com/office/officeart/2005/8/layout/hProcess9"/>
    <dgm:cxn modelId="{39384620-77F7-4260-8853-0863D29C7DCA}" type="presParOf" srcId="{0FCF43D8-3C0D-4207-AF9C-1C3DA1721936}" destId="{8D9538EA-23F3-4555-97A0-CC603D0E4A65}" srcOrd="4" destOrd="0" presId="urn:microsoft.com/office/officeart/2005/8/layout/hProcess9"/>
    <dgm:cxn modelId="{029D1F1C-5C17-449D-8BA0-165115CE92FE}" type="presParOf" srcId="{0FCF43D8-3C0D-4207-AF9C-1C3DA1721936}" destId="{0D9414F8-6C12-4487-A434-3977B432E1BF}" srcOrd="5" destOrd="0" presId="urn:microsoft.com/office/officeart/2005/8/layout/hProcess9"/>
    <dgm:cxn modelId="{00537402-B8A0-4CC0-B791-1C8EC34B016B}" type="presParOf" srcId="{0FCF43D8-3C0D-4207-AF9C-1C3DA1721936}" destId="{57A268F8-7ED6-4661-AA90-F8AA33C3D5CE}" srcOrd="6" destOrd="0" presId="urn:microsoft.com/office/officeart/2005/8/layout/hProcess9"/>
  </dgm:cxnLst>
  <dgm:bg/>
  <dgm:whole>
    <a:ln w="76200">
      <a:prstDash val="lgDashDot"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67048D1-BAFF-4780-9F4F-A926E8F51B4A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E3F184C-3E6A-441B-B779-C95972D20058}">
      <dgm:prSet phldrT="[Текст]"/>
      <dgm:spPr>
        <a:solidFill>
          <a:schemeClr val="accent5">
            <a:lumMod val="50000"/>
          </a:schemeClr>
        </a:solidFill>
        <a:ln w="38100"/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ru-RU" dirty="0" smtClean="0"/>
            <a:t>2026 год</a:t>
          </a:r>
          <a:endParaRPr lang="ru-RU" dirty="0"/>
        </a:p>
      </dgm:t>
    </dgm:pt>
    <dgm:pt modelId="{14AC7495-937D-4CD8-9C95-AF69C5A7EE5D}" type="parTrans" cxnId="{073AD6C9-04A6-4F9F-A293-1520C97BCCD4}">
      <dgm:prSet/>
      <dgm:spPr/>
      <dgm:t>
        <a:bodyPr/>
        <a:lstStyle/>
        <a:p>
          <a:endParaRPr lang="ru-RU"/>
        </a:p>
      </dgm:t>
    </dgm:pt>
    <dgm:pt modelId="{19A8618C-9A00-4A33-A074-5B6790AFFAD8}" type="sibTrans" cxnId="{073AD6C9-04A6-4F9F-A293-1520C97BCCD4}">
      <dgm:prSet/>
      <dgm:spPr/>
      <dgm:t>
        <a:bodyPr/>
        <a:lstStyle/>
        <a:p>
          <a:endParaRPr lang="ru-RU"/>
        </a:p>
      </dgm:t>
    </dgm:pt>
    <dgm:pt modelId="{54C73079-81FA-4556-82DB-15B3AF7D2CE6}">
      <dgm:prSet phldrT="[Текст]"/>
      <dgm:spPr>
        <a:solidFill>
          <a:schemeClr val="accent6">
            <a:lumMod val="50000"/>
            <a:alpha val="90000"/>
          </a:schemeClr>
        </a:solidFill>
        <a:ln w="38100"/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ru-RU" dirty="0" smtClean="0"/>
            <a:t>Программные</a:t>
          </a:r>
        </a:p>
        <a:p>
          <a:r>
            <a:rPr lang="ru-RU" dirty="0" smtClean="0"/>
            <a:t>расходы</a:t>
          </a:r>
        </a:p>
        <a:p>
          <a:r>
            <a:rPr lang="ru-RU" dirty="0" smtClean="0"/>
            <a:t>2077458,5 тыс.руб.</a:t>
          </a:r>
          <a:endParaRPr lang="ru-RU" dirty="0"/>
        </a:p>
      </dgm:t>
    </dgm:pt>
    <dgm:pt modelId="{B996763A-D266-4903-BF32-395DBC975729}" type="parTrans" cxnId="{AE3FFE41-CB07-4B5E-818F-DDCA49E446CC}">
      <dgm:prSet/>
      <dgm:spPr>
        <a:ln w="38100"/>
      </dgm:spPr>
      <dgm:t>
        <a:bodyPr/>
        <a:lstStyle/>
        <a:p>
          <a:endParaRPr lang="ru-RU"/>
        </a:p>
      </dgm:t>
    </dgm:pt>
    <dgm:pt modelId="{4E02A4C1-6FD2-4AED-98C4-6EB5FBD40C45}" type="sibTrans" cxnId="{AE3FFE41-CB07-4B5E-818F-DDCA49E446CC}">
      <dgm:prSet/>
      <dgm:spPr/>
      <dgm:t>
        <a:bodyPr/>
        <a:lstStyle/>
        <a:p>
          <a:endParaRPr lang="ru-RU"/>
        </a:p>
      </dgm:t>
    </dgm:pt>
    <dgm:pt modelId="{F5084715-1B5B-49E1-ABBB-B47C4272FEE2}">
      <dgm:prSet phldrT="[Текст]"/>
      <dgm:spPr>
        <a:solidFill>
          <a:schemeClr val="accent6">
            <a:lumMod val="75000"/>
            <a:alpha val="90000"/>
          </a:schemeClr>
        </a:solidFill>
        <a:ln w="38100">
          <a:solidFill>
            <a:schemeClr val="tx1"/>
          </a:solidFill>
        </a:ln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ru-RU" dirty="0" err="1" smtClean="0"/>
            <a:t>Непрограммные</a:t>
          </a:r>
          <a:endParaRPr lang="ru-RU" dirty="0" smtClean="0"/>
        </a:p>
        <a:p>
          <a:r>
            <a:rPr lang="ru-RU" dirty="0" smtClean="0"/>
            <a:t>расходы</a:t>
          </a:r>
        </a:p>
        <a:p>
          <a:r>
            <a:rPr lang="ru-RU" dirty="0" smtClean="0"/>
            <a:t>134124,0 тыс.руб.</a:t>
          </a:r>
          <a:endParaRPr lang="ru-RU" dirty="0"/>
        </a:p>
      </dgm:t>
    </dgm:pt>
    <dgm:pt modelId="{3EB9DBAC-3AA6-478D-AE4C-D7927A3C19D3}" type="parTrans" cxnId="{283E3F85-4270-448E-89F1-F3F2EF0B61A0}">
      <dgm:prSet/>
      <dgm:spPr>
        <a:ln w="38100"/>
      </dgm:spPr>
      <dgm:t>
        <a:bodyPr/>
        <a:lstStyle/>
        <a:p>
          <a:endParaRPr lang="ru-RU"/>
        </a:p>
      </dgm:t>
    </dgm:pt>
    <dgm:pt modelId="{F366FB89-F155-4C9C-9246-697AD8AF563F}" type="sibTrans" cxnId="{283E3F85-4270-448E-89F1-F3F2EF0B61A0}">
      <dgm:prSet/>
      <dgm:spPr/>
      <dgm:t>
        <a:bodyPr/>
        <a:lstStyle/>
        <a:p>
          <a:endParaRPr lang="ru-RU"/>
        </a:p>
      </dgm:t>
    </dgm:pt>
    <dgm:pt modelId="{0039FF49-AD66-4060-8A28-5339C3D3E003}">
      <dgm:prSet phldrT="[Текст]"/>
      <dgm:spPr>
        <a:solidFill>
          <a:schemeClr val="accent5">
            <a:lumMod val="50000"/>
          </a:schemeClr>
        </a:solidFill>
        <a:ln w="38100"/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ru-RU" dirty="0" smtClean="0"/>
            <a:t>2027 год</a:t>
          </a:r>
          <a:endParaRPr lang="ru-RU" dirty="0"/>
        </a:p>
      </dgm:t>
    </dgm:pt>
    <dgm:pt modelId="{A5CA4040-525E-46CC-9D72-890C086276A1}" type="parTrans" cxnId="{E1067390-6D79-4244-A64E-DAFEE0B561A2}">
      <dgm:prSet/>
      <dgm:spPr/>
      <dgm:t>
        <a:bodyPr/>
        <a:lstStyle/>
        <a:p>
          <a:endParaRPr lang="ru-RU"/>
        </a:p>
      </dgm:t>
    </dgm:pt>
    <dgm:pt modelId="{B1F6155F-5FCB-4C79-A4FA-DD765EA7E4D0}" type="sibTrans" cxnId="{E1067390-6D79-4244-A64E-DAFEE0B561A2}">
      <dgm:prSet/>
      <dgm:spPr/>
      <dgm:t>
        <a:bodyPr/>
        <a:lstStyle/>
        <a:p>
          <a:endParaRPr lang="ru-RU"/>
        </a:p>
      </dgm:t>
    </dgm:pt>
    <dgm:pt modelId="{D1C7A620-2E38-429C-9E8E-611EC0391715}">
      <dgm:prSet phldrT="[Текст]"/>
      <dgm:spPr>
        <a:solidFill>
          <a:schemeClr val="accent6">
            <a:lumMod val="50000"/>
            <a:alpha val="90000"/>
          </a:schemeClr>
        </a:solidFill>
        <a:ln w="38100"/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ru-RU" dirty="0" smtClean="0"/>
            <a:t>Программные</a:t>
          </a:r>
        </a:p>
        <a:p>
          <a:r>
            <a:rPr lang="ru-RU" dirty="0" smtClean="0"/>
            <a:t>расходы</a:t>
          </a:r>
        </a:p>
        <a:p>
          <a:r>
            <a:rPr lang="ru-RU" dirty="0" smtClean="0"/>
            <a:t>1858438,6тыс.руб.</a:t>
          </a:r>
          <a:endParaRPr lang="ru-RU" dirty="0"/>
        </a:p>
      </dgm:t>
    </dgm:pt>
    <dgm:pt modelId="{E6E06DD1-A8A6-4834-9D9F-C2A5F7D3CB20}" type="parTrans" cxnId="{9B3BA618-C0E0-4209-8CAD-14C4A4FA83C4}">
      <dgm:prSet/>
      <dgm:spPr>
        <a:ln w="38100"/>
      </dgm:spPr>
      <dgm:t>
        <a:bodyPr/>
        <a:lstStyle/>
        <a:p>
          <a:endParaRPr lang="ru-RU"/>
        </a:p>
      </dgm:t>
    </dgm:pt>
    <dgm:pt modelId="{08942785-AE18-477D-B5E7-21A50C645EB7}" type="sibTrans" cxnId="{9B3BA618-C0E0-4209-8CAD-14C4A4FA83C4}">
      <dgm:prSet/>
      <dgm:spPr/>
      <dgm:t>
        <a:bodyPr/>
        <a:lstStyle/>
        <a:p>
          <a:endParaRPr lang="ru-RU"/>
        </a:p>
      </dgm:t>
    </dgm:pt>
    <dgm:pt modelId="{2EEF48D7-4596-424D-B770-71651190EB43}">
      <dgm:prSet phldrT="[Текст]"/>
      <dgm:spPr>
        <a:solidFill>
          <a:schemeClr val="accent6">
            <a:lumMod val="75000"/>
            <a:alpha val="90000"/>
          </a:schemeClr>
        </a:solidFill>
        <a:ln w="38100">
          <a:solidFill>
            <a:schemeClr val="tx1"/>
          </a:solidFill>
        </a:ln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ru-RU" dirty="0" err="1" smtClean="0"/>
            <a:t>Непрограммные</a:t>
          </a:r>
          <a:endParaRPr lang="ru-RU" dirty="0" smtClean="0"/>
        </a:p>
        <a:p>
          <a:r>
            <a:rPr lang="ru-RU" dirty="0" smtClean="0"/>
            <a:t>расходы</a:t>
          </a:r>
        </a:p>
        <a:p>
          <a:r>
            <a:rPr lang="ru-RU" dirty="0" smtClean="0"/>
            <a:t>134359,0 тыс.руб.</a:t>
          </a:r>
          <a:endParaRPr lang="ru-RU" dirty="0"/>
        </a:p>
      </dgm:t>
    </dgm:pt>
    <dgm:pt modelId="{0A020081-B9C6-4B25-9A4E-14445B14BF3C}" type="parTrans" cxnId="{3AB062A5-3161-4C0E-B077-7227D6014C2E}">
      <dgm:prSet/>
      <dgm:spPr>
        <a:ln w="38100"/>
      </dgm:spPr>
      <dgm:t>
        <a:bodyPr/>
        <a:lstStyle/>
        <a:p>
          <a:endParaRPr lang="ru-RU"/>
        </a:p>
      </dgm:t>
    </dgm:pt>
    <dgm:pt modelId="{F8DF0524-08C8-41AC-A0F2-01CD20CC4645}" type="sibTrans" cxnId="{3AB062A5-3161-4C0E-B077-7227D6014C2E}">
      <dgm:prSet/>
      <dgm:spPr/>
      <dgm:t>
        <a:bodyPr/>
        <a:lstStyle/>
        <a:p>
          <a:endParaRPr lang="ru-RU"/>
        </a:p>
      </dgm:t>
    </dgm:pt>
    <dgm:pt modelId="{074A16DA-48DA-4DF8-BF2B-3BD364BB6EAB}" type="pres">
      <dgm:prSet presAssocID="{367048D1-BAFF-4780-9F4F-A926E8F51B4A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FABE9F8-F203-4C5A-AF71-C84469517D96}" type="pres">
      <dgm:prSet presAssocID="{0E3F184C-3E6A-441B-B779-C95972D20058}" presName="root" presStyleCnt="0"/>
      <dgm:spPr/>
    </dgm:pt>
    <dgm:pt modelId="{3A65DEAD-7847-46DA-A3A3-D608E3E72469}" type="pres">
      <dgm:prSet presAssocID="{0E3F184C-3E6A-441B-B779-C95972D20058}" presName="rootComposite" presStyleCnt="0"/>
      <dgm:spPr/>
    </dgm:pt>
    <dgm:pt modelId="{6864C2DB-5571-463E-99AA-0875E2DFB280}" type="pres">
      <dgm:prSet presAssocID="{0E3F184C-3E6A-441B-B779-C95972D20058}" presName="rootText" presStyleLbl="node1" presStyleIdx="0" presStyleCnt="2"/>
      <dgm:spPr/>
      <dgm:t>
        <a:bodyPr/>
        <a:lstStyle/>
        <a:p>
          <a:endParaRPr lang="ru-RU"/>
        </a:p>
      </dgm:t>
    </dgm:pt>
    <dgm:pt modelId="{C339DB7B-7682-4062-8FCC-9F423A6EE7B1}" type="pres">
      <dgm:prSet presAssocID="{0E3F184C-3E6A-441B-B779-C95972D20058}" presName="rootConnector" presStyleLbl="node1" presStyleIdx="0" presStyleCnt="2"/>
      <dgm:spPr/>
      <dgm:t>
        <a:bodyPr/>
        <a:lstStyle/>
        <a:p>
          <a:endParaRPr lang="ru-RU"/>
        </a:p>
      </dgm:t>
    </dgm:pt>
    <dgm:pt modelId="{88F35DD8-18F0-4A1B-83F0-EF3066E15FEA}" type="pres">
      <dgm:prSet presAssocID="{0E3F184C-3E6A-441B-B779-C95972D20058}" presName="childShape" presStyleCnt="0"/>
      <dgm:spPr/>
    </dgm:pt>
    <dgm:pt modelId="{154F9A14-2F87-4D4F-98DA-DDB027F420B0}" type="pres">
      <dgm:prSet presAssocID="{B996763A-D266-4903-BF32-395DBC975729}" presName="Name13" presStyleLbl="parChTrans1D2" presStyleIdx="0" presStyleCnt="4"/>
      <dgm:spPr/>
      <dgm:t>
        <a:bodyPr/>
        <a:lstStyle/>
        <a:p>
          <a:endParaRPr lang="ru-RU"/>
        </a:p>
      </dgm:t>
    </dgm:pt>
    <dgm:pt modelId="{4ADC66D6-7B5E-47C4-BD84-EE362E2F7EA2}" type="pres">
      <dgm:prSet presAssocID="{54C73079-81FA-4556-82DB-15B3AF7D2CE6}" presName="childText" presStyleLbl="bgAcc1" presStyleIdx="0" presStyleCnt="4" custScaleX="1082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D8977A-0D24-4913-9D64-6E372ADC75A1}" type="pres">
      <dgm:prSet presAssocID="{3EB9DBAC-3AA6-478D-AE4C-D7927A3C19D3}" presName="Name13" presStyleLbl="parChTrans1D2" presStyleIdx="1" presStyleCnt="4"/>
      <dgm:spPr/>
      <dgm:t>
        <a:bodyPr/>
        <a:lstStyle/>
        <a:p>
          <a:endParaRPr lang="ru-RU"/>
        </a:p>
      </dgm:t>
    </dgm:pt>
    <dgm:pt modelId="{87860B75-8C17-451B-99A7-E3D95871E4A4}" type="pres">
      <dgm:prSet presAssocID="{F5084715-1B5B-49E1-ABBB-B47C4272FEE2}" presName="childText" presStyleLbl="bgAcc1" presStyleIdx="1" presStyleCnt="4" custScaleX="1169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A6033B-C8AB-47DF-A90D-B8AFB3BCA900}" type="pres">
      <dgm:prSet presAssocID="{0039FF49-AD66-4060-8A28-5339C3D3E003}" presName="root" presStyleCnt="0"/>
      <dgm:spPr/>
    </dgm:pt>
    <dgm:pt modelId="{DF1A7702-8E5A-4425-A7F7-76E542C2C2CF}" type="pres">
      <dgm:prSet presAssocID="{0039FF49-AD66-4060-8A28-5339C3D3E003}" presName="rootComposite" presStyleCnt="0"/>
      <dgm:spPr/>
    </dgm:pt>
    <dgm:pt modelId="{71D227B9-1FE7-4383-8B42-B7EA80802D49}" type="pres">
      <dgm:prSet presAssocID="{0039FF49-AD66-4060-8A28-5339C3D3E003}" presName="rootText" presStyleLbl="node1" presStyleIdx="1" presStyleCnt="2" custLinFactNeighborX="-1084" custLinFactNeighborY="-4392"/>
      <dgm:spPr/>
      <dgm:t>
        <a:bodyPr/>
        <a:lstStyle/>
        <a:p>
          <a:endParaRPr lang="ru-RU"/>
        </a:p>
      </dgm:t>
    </dgm:pt>
    <dgm:pt modelId="{1E2CD9DE-E4F5-4F91-A524-DE68EC80A350}" type="pres">
      <dgm:prSet presAssocID="{0039FF49-AD66-4060-8A28-5339C3D3E003}" presName="rootConnector" presStyleLbl="node1" presStyleIdx="1" presStyleCnt="2"/>
      <dgm:spPr/>
      <dgm:t>
        <a:bodyPr/>
        <a:lstStyle/>
        <a:p>
          <a:endParaRPr lang="ru-RU"/>
        </a:p>
      </dgm:t>
    </dgm:pt>
    <dgm:pt modelId="{92B18142-741B-4CD7-ACC7-F8661C40395B}" type="pres">
      <dgm:prSet presAssocID="{0039FF49-AD66-4060-8A28-5339C3D3E003}" presName="childShape" presStyleCnt="0"/>
      <dgm:spPr/>
    </dgm:pt>
    <dgm:pt modelId="{CB2323BA-C4F8-442E-B037-1737896B61B0}" type="pres">
      <dgm:prSet presAssocID="{E6E06DD1-A8A6-4834-9D9F-C2A5F7D3CB20}" presName="Name13" presStyleLbl="parChTrans1D2" presStyleIdx="2" presStyleCnt="4"/>
      <dgm:spPr/>
      <dgm:t>
        <a:bodyPr/>
        <a:lstStyle/>
        <a:p>
          <a:endParaRPr lang="ru-RU"/>
        </a:p>
      </dgm:t>
    </dgm:pt>
    <dgm:pt modelId="{D8E06245-E0D8-4959-B449-F48062B51AA4}" type="pres">
      <dgm:prSet presAssocID="{D1C7A620-2E38-429C-9E8E-611EC0391715}" presName="childText" presStyleLbl="bgAcc1" presStyleIdx="2" presStyleCnt="4" custScaleX="112008" custLinFactNeighborX="2184" custLinFactNeighborY="-36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19B93B-80F5-4067-9466-7E55914FD00B}" type="pres">
      <dgm:prSet presAssocID="{0A020081-B9C6-4B25-9A4E-14445B14BF3C}" presName="Name13" presStyleLbl="parChTrans1D2" presStyleIdx="3" presStyleCnt="4"/>
      <dgm:spPr/>
      <dgm:t>
        <a:bodyPr/>
        <a:lstStyle/>
        <a:p>
          <a:endParaRPr lang="ru-RU"/>
        </a:p>
      </dgm:t>
    </dgm:pt>
    <dgm:pt modelId="{1E0D36C1-9C49-4D7E-BE0F-3A1E9089204B}" type="pres">
      <dgm:prSet presAssocID="{2EEF48D7-4596-424D-B770-71651190EB43}" presName="childText" presStyleLbl="bgAcc1" presStyleIdx="3" presStyleCnt="4" custScaleX="1158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E3FFE41-CB07-4B5E-818F-DDCA49E446CC}" srcId="{0E3F184C-3E6A-441B-B779-C95972D20058}" destId="{54C73079-81FA-4556-82DB-15B3AF7D2CE6}" srcOrd="0" destOrd="0" parTransId="{B996763A-D266-4903-BF32-395DBC975729}" sibTransId="{4E02A4C1-6FD2-4AED-98C4-6EB5FBD40C45}"/>
    <dgm:cxn modelId="{070C3B3C-08D8-4804-AAEE-464FFCF01150}" type="presOf" srcId="{0039FF49-AD66-4060-8A28-5339C3D3E003}" destId="{1E2CD9DE-E4F5-4F91-A524-DE68EC80A350}" srcOrd="1" destOrd="0" presId="urn:microsoft.com/office/officeart/2005/8/layout/hierarchy3"/>
    <dgm:cxn modelId="{E0C388E5-1772-4B5E-B618-E09E53E0DA58}" type="presOf" srcId="{2EEF48D7-4596-424D-B770-71651190EB43}" destId="{1E0D36C1-9C49-4D7E-BE0F-3A1E9089204B}" srcOrd="0" destOrd="0" presId="urn:microsoft.com/office/officeart/2005/8/layout/hierarchy3"/>
    <dgm:cxn modelId="{7886ACB0-97CF-4DA4-84B2-38394607AEBD}" type="presOf" srcId="{0039FF49-AD66-4060-8A28-5339C3D3E003}" destId="{71D227B9-1FE7-4383-8B42-B7EA80802D49}" srcOrd="0" destOrd="0" presId="urn:microsoft.com/office/officeart/2005/8/layout/hierarchy3"/>
    <dgm:cxn modelId="{89BD8411-4506-4242-9E5A-02A6EEAB66DE}" type="presOf" srcId="{F5084715-1B5B-49E1-ABBB-B47C4272FEE2}" destId="{87860B75-8C17-451B-99A7-E3D95871E4A4}" srcOrd="0" destOrd="0" presId="urn:microsoft.com/office/officeart/2005/8/layout/hierarchy3"/>
    <dgm:cxn modelId="{AA9078D2-1134-4AA9-97C0-A65D8D73C70A}" type="presOf" srcId="{0E3F184C-3E6A-441B-B779-C95972D20058}" destId="{C339DB7B-7682-4062-8FCC-9F423A6EE7B1}" srcOrd="1" destOrd="0" presId="urn:microsoft.com/office/officeart/2005/8/layout/hierarchy3"/>
    <dgm:cxn modelId="{E452DE61-038B-419C-8F56-5D6DCC87ECD1}" type="presOf" srcId="{0A020081-B9C6-4B25-9A4E-14445B14BF3C}" destId="{B519B93B-80F5-4067-9466-7E55914FD00B}" srcOrd="0" destOrd="0" presId="urn:microsoft.com/office/officeart/2005/8/layout/hierarchy3"/>
    <dgm:cxn modelId="{283E3F85-4270-448E-89F1-F3F2EF0B61A0}" srcId="{0E3F184C-3E6A-441B-B779-C95972D20058}" destId="{F5084715-1B5B-49E1-ABBB-B47C4272FEE2}" srcOrd="1" destOrd="0" parTransId="{3EB9DBAC-3AA6-478D-AE4C-D7927A3C19D3}" sibTransId="{F366FB89-F155-4C9C-9246-697AD8AF563F}"/>
    <dgm:cxn modelId="{6069E542-8215-4513-9A2B-4BC771658C03}" type="presOf" srcId="{0E3F184C-3E6A-441B-B779-C95972D20058}" destId="{6864C2DB-5571-463E-99AA-0875E2DFB280}" srcOrd="0" destOrd="0" presId="urn:microsoft.com/office/officeart/2005/8/layout/hierarchy3"/>
    <dgm:cxn modelId="{3A9D83ED-4A88-4F33-AC3B-7538B4F9CC38}" type="presOf" srcId="{D1C7A620-2E38-429C-9E8E-611EC0391715}" destId="{D8E06245-E0D8-4959-B449-F48062B51AA4}" srcOrd="0" destOrd="0" presId="urn:microsoft.com/office/officeart/2005/8/layout/hierarchy3"/>
    <dgm:cxn modelId="{9B3BA618-C0E0-4209-8CAD-14C4A4FA83C4}" srcId="{0039FF49-AD66-4060-8A28-5339C3D3E003}" destId="{D1C7A620-2E38-429C-9E8E-611EC0391715}" srcOrd="0" destOrd="0" parTransId="{E6E06DD1-A8A6-4834-9D9F-C2A5F7D3CB20}" sibTransId="{08942785-AE18-477D-B5E7-21A50C645EB7}"/>
    <dgm:cxn modelId="{8C1C6A12-3A70-4586-B890-7B34F4E24631}" type="presOf" srcId="{367048D1-BAFF-4780-9F4F-A926E8F51B4A}" destId="{074A16DA-48DA-4DF8-BF2B-3BD364BB6EAB}" srcOrd="0" destOrd="0" presId="urn:microsoft.com/office/officeart/2005/8/layout/hierarchy3"/>
    <dgm:cxn modelId="{E1067390-6D79-4244-A64E-DAFEE0B561A2}" srcId="{367048D1-BAFF-4780-9F4F-A926E8F51B4A}" destId="{0039FF49-AD66-4060-8A28-5339C3D3E003}" srcOrd="1" destOrd="0" parTransId="{A5CA4040-525E-46CC-9D72-890C086276A1}" sibTransId="{B1F6155F-5FCB-4C79-A4FA-DD765EA7E4D0}"/>
    <dgm:cxn modelId="{F0DEABEE-21E2-4BC1-AEC1-C8605F228E26}" type="presOf" srcId="{54C73079-81FA-4556-82DB-15B3AF7D2CE6}" destId="{4ADC66D6-7B5E-47C4-BD84-EE362E2F7EA2}" srcOrd="0" destOrd="0" presId="urn:microsoft.com/office/officeart/2005/8/layout/hierarchy3"/>
    <dgm:cxn modelId="{5E84DBA2-5FFE-4826-A2C6-9D738A1F96B9}" type="presOf" srcId="{E6E06DD1-A8A6-4834-9D9F-C2A5F7D3CB20}" destId="{CB2323BA-C4F8-442E-B037-1737896B61B0}" srcOrd="0" destOrd="0" presId="urn:microsoft.com/office/officeart/2005/8/layout/hierarchy3"/>
    <dgm:cxn modelId="{3AB062A5-3161-4C0E-B077-7227D6014C2E}" srcId="{0039FF49-AD66-4060-8A28-5339C3D3E003}" destId="{2EEF48D7-4596-424D-B770-71651190EB43}" srcOrd="1" destOrd="0" parTransId="{0A020081-B9C6-4B25-9A4E-14445B14BF3C}" sibTransId="{F8DF0524-08C8-41AC-A0F2-01CD20CC4645}"/>
    <dgm:cxn modelId="{073AD6C9-04A6-4F9F-A293-1520C97BCCD4}" srcId="{367048D1-BAFF-4780-9F4F-A926E8F51B4A}" destId="{0E3F184C-3E6A-441B-B779-C95972D20058}" srcOrd="0" destOrd="0" parTransId="{14AC7495-937D-4CD8-9C95-AF69C5A7EE5D}" sibTransId="{19A8618C-9A00-4A33-A074-5B6790AFFAD8}"/>
    <dgm:cxn modelId="{950431EE-1198-43B1-A9C6-1151F592D62D}" type="presOf" srcId="{3EB9DBAC-3AA6-478D-AE4C-D7927A3C19D3}" destId="{B7D8977A-0D24-4913-9D64-6E372ADC75A1}" srcOrd="0" destOrd="0" presId="urn:microsoft.com/office/officeart/2005/8/layout/hierarchy3"/>
    <dgm:cxn modelId="{1282C6B9-BDA3-4BB5-B4A6-90471277F02C}" type="presOf" srcId="{B996763A-D266-4903-BF32-395DBC975729}" destId="{154F9A14-2F87-4D4F-98DA-DDB027F420B0}" srcOrd="0" destOrd="0" presId="urn:microsoft.com/office/officeart/2005/8/layout/hierarchy3"/>
    <dgm:cxn modelId="{091403BF-8A94-44A2-A2FF-C3040CDAFD36}" type="presParOf" srcId="{074A16DA-48DA-4DF8-BF2B-3BD364BB6EAB}" destId="{1FABE9F8-F203-4C5A-AF71-C84469517D96}" srcOrd="0" destOrd="0" presId="urn:microsoft.com/office/officeart/2005/8/layout/hierarchy3"/>
    <dgm:cxn modelId="{FFD4CCA0-6395-4506-8C9F-FF0D399F8FB9}" type="presParOf" srcId="{1FABE9F8-F203-4C5A-AF71-C84469517D96}" destId="{3A65DEAD-7847-46DA-A3A3-D608E3E72469}" srcOrd="0" destOrd="0" presId="urn:microsoft.com/office/officeart/2005/8/layout/hierarchy3"/>
    <dgm:cxn modelId="{0794EE8C-4DD8-4205-80E6-614562383AA8}" type="presParOf" srcId="{3A65DEAD-7847-46DA-A3A3-D608E3E72469}" destId="{6864C2DB-5571-463E-99AA-0875E2DFB280}" srcOrd="0" destOrd="0" presId="urn:microsoft.com/office/officeart/2005/8/layout/hierarchy3"/>
    <dgm:cxn modelId="{0800009A-67AC-4F3D-BF57-8F750724417D}" type="presParOf" srcId="{3A65DEAD-7847-46DA-A3A3-D608E3E72469}" destId="{C339DB7B-7682-4062-8FCC-9F423A6EE7B1}" srcOrd="1" destOrd="0" presId="urn:microsoft.com/office/officeart/2005/8/layout/hierarchy3"/>
    <dgm:cxn modelId="{D68AFDC5-7A5C-4046-BEA9-61A9B5125C45}" type="presParOf" srcId="{1FABE9F8-F203-4C5A-AF71-C84469517D96}" destId="{88F35DD8-18F0-4A1B-83F0-EF3066E15FEA}" srcOrd="1" destOrd="0" presId="urn:microsoft.com/office/officeart/2005/8/layout/hierarchy3"/>
    <dgm:cxn modelId="{04A656D1-FD05-489C-B84D-10A421EDC70B}" type="presParOf" srcId="{88F35DD8-18F0-4A1B-83F0-EF3066E15FEA}" destId="{154F9A14-2F87-4D4F-98DA-DDB027F420B0}" srcOrd="0" destOrd="0" presId="urn:microsoft.com/office/officeart/2005/8/layout/hierarchy3"/>
    <dgm:cxn modelId="{038FEA31-70B4-461B-8260-EDA8128C4B3A}" type="presParOf" srcId="{88F35DD8-18F0-4A1B-83F0-EF3066E15FEA}" destId="{4ADC66D6-7B5E-47C4-BD84-EE362E2F7EA2}" srcOrd="1" destOrd="0" presId="urn:microsoft.com/office/officeart/2005/8/layout/hierarchy3"/>
    <dgm:cxn modelId="{6B696491-CC70-4751-B216-591C32F90024}" type="presParOf" srcId="{88F35DD8-18F0-4A1B-83F0-EF3066E15FEA}" destId="{B7D8977A-0D24-4913-9D64-6E372ADC75A1}" srcOrd="2" destOrd="0" presId="urn:microsoft.com/office/officeart/2005/8/layout/hierarchy3"/>
    <dgm:cxn modelId="{580716D7-C8C0-450F-98CC-58CAD866C604}" type="presParOf" srcId="{88F35DD8-18F0-4A1B-83F0-EF3066E15FEA}" destId="{87860B75-8C17-451B-99A7-E3D95871E4A4}" srcOrd="3" destOrd="0" presId="urn:microsoft.com/office/officeart/2005/8/layout/hierarchy3"/>
    <dgm:cxn modelId="{A98517E0-AFF1-4747-A857-6BDA93EB6A75}" type="presParOf" srcId="{074A16DA-48DA-4DF8-BF2B-3BD364BB6EAB}" destId="{1CA6033B-C8AB-47DF-A90D-B8AFB3BCA900}" srcOrd="1" destOrd="0" presId="urn:microsoft.com/office/officeart/2005/8/layout/hierarchy3"/>
    <dgm:cxn modelId="{92D03ED7-2F12-4ABC-AA4E-0F846F3E6FEF}" type="presParOf" srcId="{1CA6033B-C8AB-47DF-A90D-B8AFB3BCA900}" destId="{DF1A7702-8E5A-4425-A7F7-76E542C2C2CF}" srcOrd="0" destOrd="0" presId="urn:microsoft.com/office/officeart/2005/8/layout/hierarchy3"/>
    <dgm:cxn modelId="{DD165B7E-11B3-4560-A7F6-A383F3507BB8}" type="presParOf" srcId="{DF1A7702-8E5A-4425-A7F7-76E542C2C2CF}" destId="{71D227B9-1FE7-4383-8B42-B7EA80802D49}" srcOrd="0" destOrd="0" presId="urn:microsoft.com/office/officeart/2005/8/layout/hierarchy3"/>
    <dgm:cxn modelId="{48FCD8DE-A370-4246-ACD1-B482C18E7B87}" type="presParOf" srcId="{DF1A7702-8E5A-4425-A7F7-76E542C2C2CF}" destId="{1E2CD9DE-E4F5-4F91-A524-DE68EC80A350}" srcOrd="1" destOrd="0" presId="urn:microsoft.com/office/officeart/2005/8/layout/hierarchy3"/>
    <dgm:cxn modelId="{D92BA423-BE57-42E8-95FF-55CB0A6F8FF7}" type="presParOf" srcId="{1CA6033B-C8AB-47DF-A90D-B8AFB3BCA900}" destId="{92B18142-741B-4CD7-ACC7-F8661C40395B}" srcOrd="1" destOrd="0" presId="urn:microsoft.com/office/officeart/2005/8/layout/hierarchy3"/>
    <dgm:cxn modelId="{178072EE-1B43-42ED-852B-F1B29502AD61}" type="presParOf" srcId="{92B18142-741B-4CD7-ACC7-F8661C40395B}" destId="{CB2323BA-C4F8-442E-B037-1737896B61B0}" srcOrd="0" destOrd="0" presId="urn:microsoft.com/office/officeart/2005/8/layout/hierarchy3"/>
    <dgm:cxn modelId="{39B6A10E-9349-4E05-A91A-75B2A67A3303}" type="presParOf" srcId="{92B18142-741B-4CD7-ACC7-F8661C40395B}" destId="{D8E06245-E0D8-4959-B449-F48062B51AA4}" srcOrd="1" destOrd="0" presId="urn:microsoft.com/office/officeart/2005/8/layout/hierarchy3"/>
    <dgm:cxn modelId="{434C2897-F0D6-4A7F-8BF8-3634D368ED6D}" type="presParOf" srcId="{92B18142-741B-4CD7-ACC7-F8661C40395B}" destId="{B519B93B-80F5-4067-9466-7E55914FD00B}" srcOrd="2" destOrd="0" presId="urn:microsoft.com/office/officeart/2005/8/layout/hierarchy3"/>
    <dgm:cxn modelId="{9E7756B9-FF8D-4B5A-AEC5-1999234AFD35}" type="presParOf" srcId="{92B18142-741B-4CD7-ACC7-F8661C40395B}" destId="{1E0D36C1-9C49-4D7E-BE0F-3A1E9089204B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0D40224-E4B3-43D3-84D6-ECF0313922B9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D4ECB68-5E3A-4FBB-B133-D92BDB449E6B}">
      <dgm:prSet phldrT="[Текст]" custT="1"/>
      <dgm:spPr>
        <a:solidFill>
          <a:srgbClr val="00B050"/>
        </a:solidFill>
        <a:ln w="57150">
          <a:solidFill>
            <a:schemeClr val="bg1"/>
          </a:solidFill>
        </a:ln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ru-RU" sz="2000" dirty="0" smtClean="0"/>
            <a:t>Образование</a:t>
          </a:r>
          <a:endParaRPr lang="ru-RU" sz="2000" dirty="0"/>
        </a:p>
      </dgm:t>
    </dgm:pt>
    <dgm:pt modelId="{506C9FA9-F050-46D7-998E-D3CE187E66DE}" type="parTrans" cxnId="{4BC9AD91-30E4-445D-8B99-0D6E11EE555D}">
      <dgm:prSet/>
      <dgm:spPr/>
      <dgm:t>
        <a:bodyPr/>
        <a:lstStyle/>
        <a:p>
          <a:endParaRPr lang="ru-RU"/>
        </a:p>
      </dgm:t>
    </dgm:pt>
    <dgm:pt modelId="{54459B1D-9EA2-4777-9C56-6FD8B6C7D8F3}" type="sibTrans" cxnId="{4BC9AD91-30E4-445D-8B99-0D6E11EE555D}">
      <dgm:prSet/>
      <dgm:spPr/>
      <dgm:t>
        <a:bodyPr/>
        <a:lstStyle/>
        <a:p>
          <a:endParaRPr lang="ru-RU"/>
        </a:p>
      </dgm:t>
    </dgm:pt>
    <dgm:pt modelId="{4542EBCF-83D0-49F8-BA11-A99DF89F5288}">
      <dgm:prSet phldrT="[Текст]" custT="1"/>
      <dgm:spPr>
        <a:solidFill>
          <a:schemeClr val="accent5">
            <a:lumMod val="75000"/>
          </a:schemeClr>
        </a:solidFill>
        <a:ln w="57150">
          <a:solidFill>
            <a:schemeClr val="bg1"/>
          </a:solidFill>
        </a:ln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ru-RU" sz="2000" dirty="0" smtClean="0"/>
            <a:t>Культура</a:t>
          </a:r>
          <a:endParaRPr lang="ru-RU" sz="2000" dirty="0"/>
        </a:p>
      </dgm:t>
    </dgm:pt>
    <dgm:pt modelId="{27EC0EE0-3779-4757-84A7-6216377A10DE}" type="parTrans" cxnId="{95A8C311-C8D7-4E9A-9DF9-4DE92125DD52}">
      <dgm:prSet/>
      <dgm:spPr/>
      <dgm:t>
        <a:bodyPr/>
        <a:lstStyle/>
        <a:p>
          <a:endParaRPr lang="ru-RU"/>
        </a:p>
      </dgm:t>
    </dgm:pt>
    <dgm:pt modelId="{F98E59F5-6B76-4497-AF94-BEBAE69479F4}" type="sibTrans" cxnId="{95A8C311-C8D7-4E9A-9DF9-4DE92125DD52}">
      <dgm:prSet/>
      <dgm:spPr/>
      <dgm:t>
        <a:bodyPr/>
        <a:lstStyle/>
        <a:p>
          <a:endParaRPr lang="ru-RU"/>
        </a:p>
      </dgm:t>
    </dgm:pt>
    <dgm:pt modelId="{FFE85F08-4512-48AC-B968-FFBC8AA77F85}">
      <dgm:prSet phldrT="[Текст]" custT="1"/>
      <dgm:spPr>
        <a:solidFill>
          <a:srgbClr val="92D050"/>
        </a:solidFill>
        <a:ln w="57150">
          <a:solidFill>
            <a:schemeClr val="bg1"/>
          </a:solidFill>
        </a:ln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ru-RU" sz="2000" dirty="0" smtClean="0"/>
            <a:t>Социальная политика</a:t>
          </a:r>
          <a:endParaRPr lang="ru-RU" sz="2000" dirty="0"/>
        </a:p>
      </dgm:t>
    </dgm:pt>
    <dgm:pt modelId="{9EF1472F-91AA-46D0-820F-F8CD1D974698}" type="parTrans" cxnId="{ABFCFAFF-3A32-45AF-9F1A-8407C8E0D231}">
      <dgm:prSet/>
      <dgm:spPr/>
      <dgm:t>
        <a:bodyPr/>
        <a:lstStyle/>
        <a:p>
          <a:endParaRPr lang="ru-RU"/>
        </a:p>
      </dgm:t>
    </dgm:pt>
    <dgm:pt modelId="{FDF6FBFD-D87E-4E41-A235-5D0B782DA08F}" type="sibTrans" cxnId="{ABFCFAFF-3A32-45AF-9F1A-8407C8E0D231}">
      <dgm:prSet/>
      <dgm:spPr/>
      <dgm:t>
        <a:bodyPr/>
        <a:lstStyle/>
        <a:p>
          <a:endParaRPr lang="ru-RU"/>
        </a:p>
      </dgm:t>
    </dgm:pt>
    <dgm:pt modelId="{5AE95E50-125B-4856-8494-78D0767C6C4E}">
      <dgm:prSet phldrT="[Текст]" custT="1"/>
      <dgm:spPr>
        <a:solidFill>
          <a:srgbClr val="7030A0"/>
        </a:solidFill>
        <a:ln w="57150">
          <a:solidFill>
            <a:schemeClr val="bg1"/>
          </a:solidFill>
        </a:ln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ru-RU" sz="2000" dirty="0" smtClean="0"/>
            <a:t>Спорт</a:t>
          </a:r>
          <a:endParaRPr lang="ru-RU" sz="2000" dirty="0"/>
        </a:p>
      </dgm:t>
    </dgm:pt>
    <dgm:pt modelId="{FCCAC782-1338-4558-A8C5-65892842BF50}" type="parTrans" cxnId="{09C41B5B-8868-4C29-952A-A7CDA54C0749}">
      <dgm:prSet/>
      <dgm:spPr/>
      <dgm:t>
        <a:bodyPr/>
        <a:lstStyle/>
        <a:p>
          <a:endParaRPr lang="ru-RU"/>
        </a:p>
      </dgm:t>
    </dgm:pt>
    <dgm:pt modelId="{97B67962-206C-4C4F-B73B-1F00D4A63AFD}" type="sibTrans" cxnId="{09C41B5B-8868-4C29-952A-A7CDA54C0749}">
      <dgm:prSet/>
      <dgm:spPr/>
      <dgm:t>
        <a:bodyPr/>
        <a:lstStyle/>
        <a:p>
          <a:endParaRPr lang="ru-RU"/>
        </a:p>
      </dgm:t>
    </dgm:pt>
    <dgm:pt modelId="{B3368EE2-3BEF-4F2A-80B5-D3615C440566}" type="pres">
      <dgm:prSet presAssocID="{60D40224-E4B3-43D3-84D6-ECF0313922B9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7233DCA-E077-4D71-AE76-6F6CF7033031}" type="pres">
      <dgm:prSet presAssocID="{60D40224-E4B3-43D3-84D6-ECF0313922B9}" presName="comp1" presStyleCnt="0"/>
      <dgm:spPr/>
    </dgm:pt>
    <dgm:pt modelId="{64FA186B-3CAF-4B31-9160-E3B622C8BE76}" type="pres">
      <dgm:prSet presAssocID="{60D40224-E4B3-43D3-84D6-ECF0313922B9}" presName="circle1" presStyleLbl="node1" presStyleIdx="0" presStyleCnt="4" custScaleX="180729"/>
      <dgm:spPr/>
      <dgm:t>
        <a:bodyPr/>
        <a:lstStyle/>
        <a:p>
          <a:endParaRPr lang="ru-RU"/>
        </a:p>
      </dgm:t>
    </dgm:pt>
    <dgm:pt modelId="{56B0C0B6-E1D5-4C8F-A705-669982B56349}" type="pres">
      <dgm:prSet presAssocID="{60D40224-E4B3-43D3-84D6-ECF0313922B9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812A8E-303E-4B68-80EF-C86D0017F3B9}" type="pres">
      <dgm:prSet presAssocID="{60D40224-E4B3-43D3-84D6-ECF0313922B9}" presName="comp2" presStyleCnt="0"/>
      <dgm:spPr/>
    </dgm:pt>
    <dgm:pt modelId="{226A434E-4E09-4F54-92A9-E70C7A87C978}" type="pres">
      <dgm:prSet presAssocID="{60D40224-E4B3-43D3-84D6-ECF0313922B9}" presName="circle2" presStyleLbl="node1" presStyleIdx="1" presStyleCnt="4" custScaleX="168326"/>
      <dgm:spPr/>
      <dgm:t>
        <a:bodyPr/>
        <a:lstStyle/>
        <a:p>
          <a:endParaRPr lang="ru-RU"/>
        </a:p>
      </dgm:t>
    </dgm:pt>
    <dgm:pt modelId="{7FF38500-2F5A-4965-B1F2-3E3A847D202E}" type="pres">
      <dgm:prSet presAssocID="{60D40224-E4B3-43D3-84D6-ECF0313922B9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9F6C43-7A8F-407D-AFD8-84F150ED4B89}" type="pres">
      <dgm:prSet presAssocID="{60D40224-E4B3-43D3-84D6-ECF0313922B9}" presName="comp3" presStyleCnt="0"/>
      <dgm:spPr/>
    </dgm:pt>
    <dgm:pt modelId="{60BC5F81-0B70-4A5C-B560-2B7A4D7AEEAB}" type="pres">
      <dgm:prSet presAssocID="{60D40224-E4B3-43D3-84D6-ECF0313922B9}" presName="circle3" presStyleLbl="node1" presStyleIdx="2" presStyleCnt="4" custScaleX="153560"/>
      <dgm:spPr/>
      <dgm:t>
        <a:bodyPr/>
        <a:lstStyle/>
        <a:p>
          <a:endParaRPr lang="ru-RU"/>
        </a:p>
      </dgm:t>
    </dgm:pt>
    <dgm:pt modelId="{F064ADFF-D5C4-467C-BF06-394E493FF377}" type="pres">
      <dgm:prSet presAssocID="{60D40224-E4B3-43D3-84D6-ECF0313922B9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67E204-7D0B-4563-B8BE-9FA90E130751}" type="pres">
      <dgm:prSet presAssocID="{60D40224-E4B3-43D3-84D6-ECF0313922B9}" presName="comp4" presStyleCnt="0"/>
      <dgm:spPr/>
    </dgm:pt>
    <dgm:pt modelId="{B6B95769-C1DC-4C4D-9CCE-B9A96F15D3D9}" type="pres">
      <dgm:prSet presAssocID="{60D40224-E4B3-43D3-84D6-ECF0313922B9}" presName="circle4" presStyleLbl="node1" presStyleIdx="3" presStyleCnt="4" custScaleX="141748" custLinFactNeighborX="2168" custLinFactNeighborY="-4000"/>
      <dgm:spPr/>
      <dgm:t>
        <a:bodyPr/>
        <a:lstStyle/>
        <a:p>
          <a:endParaRPr lang="ru-RU"/>
        </a:p>
      </dgm:t>
    </dgm:pt>
    <dgm:pt modelId="{8B7B518A-79B0-45F2-AE1E-5E97ABA943BB}" type="pres">
      <dgm:prSet presAssocID="{60D40224-E4B3-43D3-84D6-ECF0313922B9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BC9AD91-30E4-445D-8B99-0D6E11EE555D}" srcId="{60D40224-E4B3-43D3-84D6-ECF0313922B9}" destId="{6D4ECB68-5E3A-4FBB-B133-D92BDB449E6B}" srcOrd="0" destOrd="0" parTransId="{506C9FA9-F050-46D7-998E-D3CE187E66DE}" sibTransId="{54459B1D-9EA2-4777-9C56-6FD8B6C7D8F3}"/>
    <dgm:cxn modelId="{AD8C85BF-930E-4A50-9AA6-AEC7B58CECB6}" type="presOf" srcId="{FFE85F08-4512-48AC-B968-FFBC8AA77F85}" destId="{F064ADFF-D5C4-467C-BF06-394E493FF377}" srcOrd="1" destOrd="0" presId="urn:microsoft.com/office/officeart/2005/8/layout/venn2"/>
    <dgm:cxn modelId="{E7E27368-7FDE-4802-8BF8-2540631B7933}" type="presOf" srcId="{6D4ECB68-5E3A-4FBB-B133-D92BDB449E6B}" destId="{64FA186B-3CAF-4B31-9160-E3B622C8BE76}" srcOrd="0" destOrd="0" presId="urn:microsoft.com/office/officeart/2005/8/layout/venn2"/>
    <dgm:cxn modelId="{3676764A-96E1-4B1C-9859-E739601E646E}" type="presOf" srcId="{6D4ECB68-5E3A-4FBB-B133-D92BDB449E6B}" destId="{56B0C0B6-E1D5-4C8F-A705-669982B56349}" srcOrd="1" destOrd="0" presId="urn:microsoft.com/office/officeart/2005/8/layout/venn2"/>
    <dgm:cxn modelId="{61F809C5-FECD-44D4-959A-84B6888F5388}" type="presOf" srcId="{4542EBCF-83D0-49F8-BA11-A99DF89F5288}" destId="{226A434E-4E09-4F54-92A9-E70C7A87C978}" srcOrd="0" destOrd="0" presId="urn:microsoft.com/office/officeart/2005/8/layout/venn2"/>
    <dgm:cxn modelId="{95A8C311-C8D7-4E9A-9DF9-4DE92125DD52}" srcId="{60D40224-E4B3-43D3-84D6-ECF0313922B9}" destId="{4542EBCF-83D0-49F8-BA11-A99DF89F5288}" srcOrd="1" destOrd="0" parTransId="{27EC0EE0-3779-4757-84A7-6216377A10DE}" sibTransId="{F98E59F5-6B76-4497-AF94-BEBAE69479F4}"/>
    <dgm:cxn modelId="{3AF71D6D-42C7-483E-B1E4-CE55FEFDFD16}" type="presOf" srcId="{60D40224-E4B3-43D3-84D6-ECF0313922B9}" destId="{B3368EE2-3BEF-4F2A-80B5-D3615C440566}" srcOrd="0" destOrd="0" presId="urn:microsoft.com/office/officeart/2005/8/layout/venn2"/>
    <dgm:cxn modelId="{09C41B5B-8868-4C29-952A-A7CDA54C0749}" srcId="{60D40224-E4B3-43D3-84D6-ECF0313922B9}" destId="{5AE95E50-125B-4856-8494-78D0767C6C4E}" srcOrd="3" destOrd="0" parTransId="{FCCAC782-1338-4558-A8C5-65892842BF50}" sibTransId="{97B67962-206C-4C4F-B73B-1F00D4A63AFD}"/>
    <dgm:cxn modelId="{8DD22AB9-359D-4C3A-A359-B756F46F3DF1}" type="presOf" srcId="{4542EBCF-83D0-49F8-BA11-A99DF89F5288}" destId="{7FF38500-2F5A-4965-B1F2-3E3A847D202E}" srcOrd="1" destOrd="0" presId="urn:microsoft.com/office/officeart/2005/8/layout/venn2"/>
    <dgm:cxn modelId="{0B37AE48-5FF9-45A4-A584-65294A725E8C}" type="presOf" srcId="{5AE95E50-125B-4856-8494-78D0767C6C4E}" destId="{B6B95769-C1DC-4C4D-9CCE-B9A96F15D3D9}" srcOrd="0" destOrd="0" presId="urn:microsoft.com/office/officeart/2005/8/layout/venn2"/>
    <dgm:cxn modelId="{1EF76FC2-6BF6-4E22-A7F9-BE31C42D0A04}" type="presOf" srcId="{FFE85F08-4512-48AC-B968-FFBC8AA77F85}" destId="{60BC5F81-0B70-4A5C-B560-2B7A4D7AEEAB}" srcOrd="0" destOrd="0" presId="urn:microsoft.com/office/officeart/2005/8/layout/venn2"/>
    <dgm:cxn modelId="{5692B0C1-D931-4DCB-B0F1-3DCD709636F5}" type="presOf" srcId="{5AE95E50-125B-4856-8494-78D0767C6C4E}" destId="{8B7B518A-79B0-45F2-AE1E-5E97ABA943BB}" srcOrd="1" destOrd="0" presId="urn:microsoft.com/office/officeart/2005/8/layout/venn2"/>
    <dgm:cxn modelId="{ABFCFAFF-3A32-45AF-9F1A-8407C8E0D231}" srcId="{60D40224-E4B3-43D3-84D6-ECF0313922B9}" destId="{FFE85F08-4512-48AC-B968-FFBC8AA77F85}" srcOrd="2" destOrd="0" parTransId="{9EF1472F-91AA-46D0-820F-F8CD1D974698}" sibTransId="{FDF6FBFD-D87E-4E41-A235-5D0B782DA08F}"/>
    <dgm:cxn modelId="{3FBF7336-CE7F-4493-977E-66A4921D6D89}" type="presParOf" srcId="{B3368EE2-3BEF-4F2A-80B5-D3615C440566}" destId="{67233DCA-E077-4D71-AE76-6F6CF7033031}" srcOrd="0" destOrd="0" presId="urn:microsoft.com/office/officeart/2005/8/layout/venn2"/>
    <dgm:cxn modelId="{CA74C44D-2918-4071-9ED5-734623C57FF4}" type="presParOf" srcId="{67233DCA-E077-4D71-AE76-6F6CF7033031}" destId="{64FA186B-3CAF-4B31-9160-E3B622C8BE76}" srcOrd="0" destOrd="0" presId="urn:microsoft.com/office/officeart/2005/8/layout/venn2"/>
    <dgm:cxn modelId="{22E58437-CF79-4C48-9CB0-635D461C87CB}" type="presParOf" srcId="{67233DCA-E077-4D71-AE76-6F6CF7033031}" destId="{56B0C0B6-E1D5-4C8F-A705-669982B56349}" srcOrd="1" destOrd="0" presId="urn:microsoft.com/office/officeart/2005/8/layout/venn2"/>
    <dgm:cxn modelId="{52E59355-6F7E-4EEA-ABC7-1901D15DFE0D}" type="presParOf" srcId="{B3368EE2-3BEF-4F2A-80B5-D3615C440566}" destId="{72812A8E-303E-4B68-80EF-C86D0017F3B9}" srcOrd="1" destOrd="0" presId="urn:microsoft.com/office/officeart/2005/8/layout/venn2"/>
    <dgm:cxn modelId="{2FBE6EFF-4615-4319-BFEB-AAB6169AF10E}" type="presParOf" srcId="{72812A8E-303E-4B68-80EF-C86D0017F3B9}" destId="{226A434E-4E09-4F54-92A9-E70C7A87C978}" srcOrd="0" destOrd="0" presId="urn:microsoft.com/office/officeart/2005/8/layout/venn2"/>
    <dgm:cxn modelId="{40EE0DBD-FEC6-43DC-9857-1290850A63AC}" type="presParOf" srcId="{72812A8E-303E-4B68-80EF-C86D0017F3B9}" destId="{7FF38500-2F5A-4965-B1F2-3E3A847D202E}" srcOrd="1" destOrd="0" presId="urn:microsoft.com/office/officeart/2005/8/layout/venn2"/>
    <dgm:cxn modelId="{E8555B8C-4058-42C5-B93A-593E6C08F872}" type="presParOf" srcId="{B3368EE2-3BEF-4F2A-80B5-D3615C440566}" destId="{5B9F6C43-7A8F-407D-AFD8-84F150ED4B89}" srcOrd="2" destOrd="0" presId="urn:microsoft.com/office/officeart/2005/8/layout/venn2"/>
    <dgm:cxn modelId="{EB1F5BA0-D218-403F-9F82-AD115537605C}" type="presParOf" srcId="{5B9F6C43-7A8F-407D-AFD8-84F150ED4B89}" destId="{60BC5F81-0B70-4A5C-B560-2B7A4D7AEEAB}" srcOrd="0" destOrd="0" presId="urn:microsoft.com/office/officeart/2005/8/layout/venn2"/>
    <dgm:cxn modelId="{927AA515-C301-424F-886D-1B6F1F9F5F19}" type="presParOf" srcId="{5B9F6C43-7A8F-407D-AFD8-84F150ED4B89}" destId="{F064ADFF-D5C4-467C-BF06-394E493FF377}" srcOrd="1" destOrd="0" presId="urn:microsoft.com/office/officeart/2005/8/layout/venn2"/>
    <dgm:cxn modelId="{1CE534E0-D6B7-411E-A7C2-D4F0D8ED38FB}" type="presParOf" srcId="{B3368EE2-3BEF-4F2A-80B5-D3615C440566}" destId="{8867E204-7D0B-4563-B8BE-9FA90E130751}" srcOrd="3" destOrd="0" presId="urn:microsoft.com/office/officeart/2005/8/layout/venn2"/>
    <dgm:cxn modelId="{7F94666F-389D-4C88-B968-AFCBB490E13A}" type="presParOf" srcId="{8867E204-7D0B-4563-B8BE-9FA90E130751}" destId="{B6B95769-C1DC-4C4D-9CCE-B9A96F15D3D9}" srcOrd="0" destOrd="0" presId="urn:microsoft.com/office/officeart/2005/8/layout/venn2"/>
    <dgm:cxn modelId="{BF5F132C-581C-4D34-9F40-2AABF3EBB8D0}" type="presParOf" srcId="{8867E204-7D0B-4563-B8BE-9FA90E130751}" destId="{8B7B518A-79B0-45F2-AE1E-5E97ABA943BB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69BF22C-D496-49EA-9707-93347F6663C4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69A3FD4-C573-49BC-972A-A9006F6D44CD}">
      <dgm:prSet phldrT="[Текст]" custT="1"/>
      <dgm:spPr>
        <a:solidFill>
          <a:schemeClr val="accent3"/>
        </a:solidFill>
        <a:ln w="57150"/>
      </dgm:spPr>
      <dgm:t>
        <a:bodyPr/>
        <a:lstStyle/>
        <a:p>
          <a:r>
            <a:rPr lang="ru-RU" sz="2800" dirty="0" smtClean="0">
              <a:latin typeface="Arial" pitchFamily="34" charset="0"/>
              <a:cs typeface="Arial" pitchFamily="34" charset="0"/>
            </a:rPr>
            <a:t>Всего </a:t>
          </a:r>
          <a:r>
            <a:rPr lang="ru-RU" sz="2800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rPr>
            <a:t>69987,6</a:t>
          </a:r>
        </a:p>
        <a:p>
          <a:r>
            <a:rPr lang="ru-RU" sz="2800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rPr>
            <a:t>60612,4</a:t>
          </a:r>
        </a:p>
        <a:p>
          <a:r>
            <a:rPr lang="ru-RU" sz="28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59056,0</a:t>
          </a:r>
          <a:endParaRPr lang="ru-RU" sz="2800" dirty="0">
            <a:solidFill>
              <a:schemeClr val="accent4">
                <a:lumMod val="7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30DA34C0-69C1-4768-A48C-1911404D473F}" type="parTrans" cxnId="{D8D01176-B630-47FF-AAE8-A7F7ABD62669}">
      <dgm:prSet/>
      <dgm:spPr/>
      <dgm:t>
        <a:bodyPr/>
        <a:lstStyle/>
        <a:p>
          <a:endParaRPr lang="ru-RU"/>
        </a:p>
      </dgm:t>
    </dgm:pt>
    <dgm:pt modelId="{D04FB164-98DB-479C-B1FE-EC34F5B8AC69}" type="sibTrans" cxnId="{D8D01176-B630-47FF-AAE8-A7F7ABD62669}">
      <dgm:prSet/>
      <dgm:spPr/>
      <dgm:t>
        <a:bodyPr/>
        <a:lstStyle/>
        <a:p>
          <a:endParaRPr lang="ru-RU"/>
        </a:p>
      </dgm:t>
    </dgm:pt>
    <dgm:pt modelId="{DA72C42D-CCEF-4979-9569-C3A3AD8E4EE9}">
      <dgm:prSet phldrT="[Текст]" custT="1"/>
      <dgm:spPr>
        <a:solidFill>
          <a:srgbClr val="FF7C80"/>
        </a:solidFill>
        <a:ln w="57150">
          <a:prstDash val="lgDashDotDot"/>
        </a:ln>
      </dgm:spPr>
      <dgm:t>
        <a:bodyPr/>
        <a:lstStyle/>
        <a:p>
          <a:r>
            <a:rPr lang="ru-RU" sz="1600" dirty="0" smtClean="0">
              <a:latin typeface="Arial" pitchFamily="34" charset="0"/>
              <a:cs typeface="Arial" pitchFamily="34" charset="0"/>
            </a:rPr>
            <a:t>Пенсионное обеспечение </a:t>
          </a:r>
          <a:endParaRPr lang="ru-RU" sz="900" dirty="0"/>
        </a:p>
      </dgm:t>
    </dgm:pt>
    <dgm:pt modelId="{C99263FC-933B-432F-B127-89264192FE6D}" type="parTrans" cxnId="{7B3B70B7-8DC2-4B59-891A-C62162657B97}">
      <dgm:prSet/>
      <dgm:spPr/>
      <dgm:t>
        <a:bodyPr/>
        <a:lstStyle/>
        <a:p>
          <a:endParaRPr lang="ru-RU"/>
        </a:p>
      </dgm:t>
    </dgm:pt>
    <dgm:pt modelId="{B23B0CFD-45F7-46D1-A509-D3D4A4E21349}" type="sibTrans" cxnId="{7B3B70B7-8DC2-4B59-891A-C62162657B97}">
      <dgm:prSet/>
      <dgm:spPr/>
      <dgm:t>
        <a:bodyPr/>
        <a:lstStyle/>
        <a:p>
          <a:endParaRPr lang="ru-RU"/>
        </a:p>
      </dgm:t>
    </dgm:pt>
    <dgm:pt modelId="{17173204-B2F3-4392-AD71-67E1694BCDE5}">
      <dgm:prSet phldrT="[Текст]" custT="1"/>
      <dgm:spPr>
        <a:solidFill>
          <a:schemeClr val="accent5">
            <a:lumMod val="60000"/>
            <a:lumOff val="40000"/>
          </a:schemeClr>
        </a:solidFill>
        <a:ln w="57150">
          <a:prstDash val="lgDashDotDot"/>
        </a:ln>
      </dgm:spPr>
      <dgm:t>
        <a:bodyPr/>
        <a:lstStyle/>
        <a:p>
          <a:r>
            <a:rPr lang="ru-RU" sz="1600" dirty="0" smtClean="0">
              <a:latin typeface="Arial" pitchFamily="34" charset="0"/>
              <a:cs typeface="Arial" pitchFamily="34" charset="0"/>
            </a:rPr>
            <a:t>Социальное обеспечение населения  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91FFAFA4-ED45-48D2-AD7E-DAA3011405F6}" type="parTrans" cxnId="{EBB64AD3-F47D-4B62-A778-832FBF9AAE25}">
      <dgm:prSet/>
      <dgm:spPr/>
      <dgm:t>
        <a:bodyPr/>
        <a:lstStyle/>
        <a:p>
          <a:endParaRPr lang="ru-RU"/>
        </a:p>
      </dgm:t>
    </dgm:pt>
    <dgm:pt modelId="{84028150-85DF-474E-B771-66EE1994A946}" type="sibTrans" cxnId="{EBB64AD3-F47D-4B62-A778-832FBF9AAE25}">
      <dgm:prSet/>
      <dgm:spPr/>
      <dgm:t>
        <a:bodyPr/>
        <a:lstStyle/>
        <a:p>
          <a:endParaRPr lang="ru-RU"/>
        </a:p>
      </dgm:t>
    </dgm:pt>
    <dgm:pt modelId="{1ECF92BC-A97E-45CA-AB70-E8D710731F85}">
      <dgm:prSet phldrT="[Текст]" custT="1"/>
      <dgm:spPr>
        <a:solidFill>
          <a:schemeClr val="accent6">
            <a:lumMod val="75000"/>
          </a:schemeClr>
        </a:solidFill>
        <a:ln w="57150">
          <a:prstDash val="lgDashDotDot"/>
        </a:ln>
      </dgm:spPr>
      <dgm:t>
        <a:bodyPr/>
        <a:lstStyle/>
        <a:p>
          <a:r>
            <a:rPr lang="ru-RU" sz="1600" dirty="0" smtClean="0">
              <a:latin typeface="Arial" pitchFamily="34" charset="0"/>
              <a:cs typeface="Arial" pitchFamily="34" charset="0"/>
            </a:rPr>
            <a:t>Другие вопросы в области социальной политики 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27DAB019-A16F-4A47-9B67-03B704C24DA2}" type="parTrans" cxnId="{04094617-7B69-4074-BCDF-31590EEC8B36}">
      <dgm:prSet/>
      <dgm:spPr/>
      <dgm:t>
        <a:bodyPr/>
        <a:lstStyle/>
        <a:p>
          <a:endParaRPr lang="ru-RU"/>
        </a:p>
      </dgm:t>
    </dgm:pt>
    <dgm:pt modelId="{043C2EAA-B2E5-4D1E-841F-676850CC96CA}" type="sibTrans" cxnId="{04094617-7B69-4074-BCDF-31590EEC8B36}">
      <dgm:prSet/>
      <dgm:spPr/>
      <dgm:t>
        <a:bodyPr/>
        <a:lstStyle/>
        <a:p>
          <a:endParaRPr lang="ru-RU"/>
        </a:p>
      </dgm:t>
    </dgm:pt>
    <dgm:pt modelId="{5064C054-0899-45E6-9BEF-6147923E5383}">
      <dgm:prSet phldrT="[Текст]" custT="1"/>
      <dgm:spPr>
        <a:solidFill>
          <a:srgbClr val="0070C0"/>
        </a:solidFill>
        <a:ln w="57150">
          <a:prstDash val="lgDashDotDot"/>
        </a:ln>
      </dgm:spPr>
      <dgm:t>
        <a:bodyPr/>
        <a:lstStyle/>
        <a:p>
          <a:r>
            <a:rPr lang="ru-RU" sz="1600" dirty="0" smtClean="0">
              <a:latin typeface="Arial" pitchFamily="34" charset="0"/>
              <a:cs typeface="Arial" pitchFamily="34" charset="0"/>
            </a:rPr>
            <a:t>Охрана семьи и детства  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DD8291A8-4754-4E49-AF89-A7CCD709B0D2}" type="parTrans" cxnId="{5C040B46-3B58-486F-B89D-73B4DF3CA46B}">
      <dgm:prSet/>
      <dgm:spPr/>
      <dgm:t>
        <a:bodyPr/>
        <a:lstStyle/>
        <a:p>
          <a:endParaRPr lang="ru-RU"/>
        </a:p>
      </dgm:t>
    </dgm:pt>
    <dgm:pt modelId="{EDEE825B-9B03-4673-983E-ACBC3B8024ED}" type="sibTrans" cxnId="{5C040B46-3B58-486F-B89D-73B4DF3CA46B}">
      <dgm:prSet/>
      <dgm:spPr/>
      <dgm:t>
        <a:bodyPr/>
        <a:lstStyle/>
        <a:p>
          <a:endParaRPr lang="ru-RU"/>
        </a:p>
      </dgm:t>
    </dgm:pt>
    <dgm:pt modelId="{2471FB1E-3903-4BC3-B883-3D084762A99E}" type="pres">
      <dgm:prSet presAssocID="{869BF22C-D496-49EA-9707-93347F6663C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E18851-893B-4621-B463-5FC42A88636D}" type="pres">
      <dgm:prSet presAssocID="{769A3FD4-C573-49BC-972A-A9006F6D44CD}" presName="centerShape" presStyleLbl="node0" presStyleIdx="0" presStyleCnt="1" custScaleX="124137" custScaleY="113586" custLinFactNeighborX="317" custLinFactNeighborY="-812"/>
      <dgm:spPr/>
      <dgm:t>
        <a:bodyPr/>
        <a:lstStyle/>
        <a:p>
          <a:endParaRPr lang="ru-RU"/>
        </a:p>
      </dgm:t>
    </dgm:pt>
    <dgm:pt modelId="{79070B94-8C68-479A-A08E-5DB38A991B66}" type="pres">
      <dgm:prSet presAssocID="{DA72C42D-CCEF-4979-9569-C3A3AD8E4EE9}" presName="node" presStyleLbl="node1" presStyleIdx="0" presStyleCnt="4" custScaleX="203333" custScaleY="109697" custRadScaleRad="98803" custRadScaleInc="-11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73231F-BDF8-4927-9010-0DB04537B4D8}" type="pres">
      <dgm:prSet presAssocID="{DA72C42D-CCEF-4979-9569-C3A3AD8E4EE9}" presName="dummy" presStyleCnt="0"/>
      <dgm:spPr/>
    </dgm:pt>
    <dgm:pt modelId="{C688B1DA-004D-4E3C-9E7F-DFBB3696C8AB}" type="pres">
      <dgm:prSet presAssocID="{B23B0CFD-45F7-46D1-A509-D3D4A4E21349}" presName="sibTrans" presStyleLbl="sibTrans2D1" presStyleIdx="0" presStyleCnt="4" custScaleX="152850" custScaleY="120510"/>
      <dgm:spPr/>
      <dgm:t>
        <a:bodyPr/>
        <a:lstStyle/>
        <a:p>
          <a:endParaRPr lang="ru-RU"/>
        </a:p>
      </dgm:t>
    </dgm:pt>
    <dgm:pt modelId="{2DB5A3E6-0606-4ADF-9B4A-8399440B896F}" type="pres">
      <dgm:prSet presAssocID="{17173204-B2F3-4392-AD71-67E1694BCDE5}" presName="node" presStyleLbl="node1" presStyleIdx="1" presStyleCnt="4" custScaleX="187393" custScaleY="123921" custRadScaleRad="144060" custRadScaleInc="3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E64733-7A31-431A-9311-DCAC56929D3F}" type="pres">
      <dgm:prSet presAssocID="{17173204-B2F3-4392-AD71-67E1694BCDE5}" presName="dummy" presStyleCnt="0"/>
      <dgm:spPr/>
    </dgm:pt>
    <dgm:pt modelId="{C9368F96-2D67-46A6-8AEC-1981001CA921}" type="pres">
      <dgm:prSet presAssocID="{84028150-85DF-474E-B771-66EE1994A946}" presName="sibTrans" presStyleLbl="sibTrans2D1" presStyleIdx="1" presStyleCnt="4" custScaleX="160583" custScaleY="110535"/>
      <dgm:spPr/>
      <dgm:t>
        <a:bodyPr/>
        <a:lstStyle/>
        <a:p>
          <a:endParaRPr lang="ru-RU"/>
        </a:p>
      </dgm:t>
    </dgm:pt>
    <dgm:pt modelId="{A6FD2BEA-840B-4DE4-83A3-67AC128696A0}" type="pres">
      <dgm:prSet presAssocID="{1ECF92BC-A97E-45CA-AB70-E8D710731F85}" presName="node" presStyleLbl="node1" presStyleIdx="2" presStyleCnt="4" custScaleX="201260" custScaleY="1093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2DB80F-28F1-4B93-9BAA-AEA22F610C62}" type="pres">
      <dgm:prSet presAssocID="{1ECF92BC-A97E-45CA-AB70-E8D710731F85}" presName="dummy" presStyleCnt="0"/>
      <dgm:spPr/>
    </dgm:pt>
    <dgm:pt modelId="{4F2D534F-157B-4B2B-BF74-E66354FB7D76}" type="pres">
      <dgm:prSet presAssocID="{043C2EAA-B2E5-4D1E-841F-676850CC96CA}" presName="sibTrans" presStyleLbl="sibTrans2D1" presStyleIdx="2" presStyleCnt="4" custScaleX="150116" custScaleY="112109"/>
      <dgm:spPr/>
      <dgm:t>
        <a:bodyPr/>
        <a:lstStyle/>
        <a:p>
          <a:endParaRPr lang="ru-RU"/>
        </a:p>
      </dgm:t>
    </dgm:pt>
    <dgm:pt modelId="{107208BD-0B0E-46C1-AA9F-91DD7C12DF02}" type="pres">
      <dgm:prSet presAssocID="{5064C054-0899-45E6-9BEF-6147923E5383}" presName="node" presStyleLbl="node1" presStyleIdx="3" presStyleCnt="4" custScaleX="191539" custScaleY="122330" custRadScaleRad="142942" custRadScaleInc="102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036164-A427-4852-9EDD-8E6A91F8F77A}" type="pres">
      <dgm:prSet presAssocID="{5064C054-0899-45E6-9BEF-6147923E5383}" presName="dummy" presStyleCnt="0"/>
      <dgm:spPr/>
    </dgm:pt>
    <dgm:pt modelId="{5B675A27-0B58-4AAE-8646-6253527977F3}" type="pres">
      <dgm:prSet presAssocID="{EDEE825B-9B03-4673-983E-ACBC3B8024ED}" presName="sibTrans" presStyleLbl="sibTrans2D1" presStyleIdx="3" presStyleCnt="4" custScaleX="149710" custScaleY="110685"/>
      <dgm:spPr/>
      <dgm:t>
        <a:bodyPr/>
        <a:lstStyle/>
        <a:p>
          <a:endParaRPr lang="ru-RU"/>
        </a:p>
      </dgm:t>
    </dgm:pt>
  </dgm:ptLst>
  <dgm:cxnLst>
    <dgm:cxn modelId="{D8D01176-B630-47FF-AAE8-A7F7ABD62669}" srcId="{869BF22C-D496-49EA-9707-93347F6663C4}" destId="{769A3FD4-C573-49BC-972A-A9006F6D44CD}" srcOrd="0" destOrd="0" parTransId="{30DA34C0-69C1-4768-A48C-1911404D473F}" sibTransId="{D04FB164-98DB-479C-B1FE-EC34F5B8AC69}"/>
    <dgm:cxn modelId="{C36B9490-150D-47B8-835A-F5BA05548655}" type="presOf" srcId="{B23B0CFD-45F7-46D1-A509-D3D4A4E21349}" destId="{C688B1DA-004D-4E3C-9E7F-DFBB3696C8AB}" srcOrd="0" destOrd="0" presId="urn:microsoft.com/office/officeart/2005/8/layout/radial6"/>
    <dgm:cxn modelId="{BE69271A-BD60-4415-94D7-7AC249A7C1C2}" type="presOf" srcId="{84028150-85DF-474E-B771-66EE1994A946}" destId="{C9368F96-2D67-46A6-8AEC-1981001CA921}" srcOrd="0" destOrd="0" presId="urn:microsoft.com/office/officeart/2005/8/layout/radial6"/>
    <dgm:cxn modelId="{04094617-7B69-4074-BCDF-31590EEC8B36}" srcId="{769A3FD4-C573-49BC-972A-A9006F6D44CD}" destId="{1ECF92BC-A97E-45CA-AB70-E8D710731F85}" srcOrd="2" destOrd="0" parTransId="{27DAB019-A16F-4A47-9B67-03B704C24DA2}" sibTransId="{043C2EAA-B2E5-4D1E-841F-676850CC96CA}"/>
    <dgm:cxn modelId="{5C040B46-3B58-486F-B89D-73B4DF3CA46B}" srcId="{769A3FD4-C573-49BC-972A-A9006F6D44CD}" destId="{5064C054-0899-45E6-9BEF-6147923E5383}" srcOrd="3" destOrd="0" parTransId="{DD8291A8-4754-4E49-AF89-A7CCD709B0D2}" sibTransId="{EDEE825B-9B03-4673-983E-ACBC3B8024ED}"/>
    <dgm:cxn modelId="{C7B9B7CC-6874-432E-9677-F7BE065FAE8C}" type="presOf" srcId="{043C2EAA-B2E5-4D1E-841F-676850CC96CA}" destId="{4F2D534F-157B-4B2B-BF74-E66354FB7D76}" srcOrd="0" destOrd="0" presId="urn:microsoft.com/office/officeart/2005/8/layout/radial6"/>
    <dgm:cxn modelId="{04CC023A-B177-409B-83C1-7AF70F4D2F5A}" type="presOf" srcId="{17173204-B2F3-4392-AD71-67E1694BCDE5}" destId="{2DB5A3E6-0606-4ADF-9B4A-8399440B896F}" srcOrd="0" destOrd="0" presId="urn:microsoft.com/office/officeart/2005/8/layout/radial6"/>
    <dgm:cxn modelId="{CFEDB71B-0CAE-4A4E-86C6-C4D6AF3AA520}" type="presOf" srcId="{769A3FD4-C573-49BC-972A-A9006F6D44CD}" destId="{13E18851-893B-4621-B463-5FC42A88636D}" srcOrd="0" destOrd="0" presId="urn:microsoft.com/office/officeart/2005/8/layout/radial6"/>
    <dgm:cxn modelId="{7B3B70B7-8DC2-4B59-891A-C62162657B97}" srcId="{769A3FD4-C573-49BC-972A-A9006F6D44CD}" destId="{DA72C42D-CCEF-4979-9569-C3A3AD8E4EE9}" srcOrd="0" destOrd="0" parTransId="{C99263FC-933B-432F-B127-89264192FE6D}" sibTransId="{B23B0CFD-45F7-46D1-A509-D3D4A4E21349}"/>
    <dgm:cxn modelId="{163A45C5-ADCC-476F-B8CE-841107DDF04D}" type="presOf" srcId="{DA72C42D-CCEF-4979-9569-C3A3AD8E4EE9}" destId="{79070B94-8C68-479A-A08E-5DB38A991B66}" srcOrd="0" destOrd="0" presId="urn:microsoft.com/office/officeart/2005/8/layout/radial6"/>
    <dgm:cxn modelId="{EBB64AD3-F47D-4B62-A778-832FBF9AAE25}" srcId="{769A3FD4-C573-49BC-972A-A9006F6D44CD}" destId="{17173204-B2F3-4392-AD71-67E1694BCDE5}" srcOrd="1" destOrd="0" parTransId="{91FFAFA4-ED45-48D2-AD7E-DAA3011405F6}" sibTransId="{84028150-85DF-474E-B771-66EE1994A946}"/>
    <dgm:cxn modelId="{8EE9301D-B3B3-441C-804A-88F2721AA9E8}" type="presOf" srcId="{1ECF92BC-A97E-45CA-AB70-E8D710731F85}" destId="{A6FD2BEA-840B-4DE4-83A3-67AC128696A0}" srcOrd="0" destOrd="0" presId="urn:microsoft.com/office/officeart/2005/8/layout/radial6"/>
    <dgm:cxn modelId="{6EBC3D18-4540-4C69-B3D7-E14FDE82EF5F}" type="presOf" srcId="{5064C054-0899-45E6-9BEF-6147923E5383}" destId="{107208BD-0B0E-46C1-AA9F-91DD7C12DF02}" srcOrd="0" destOrd="0" presId="urn:microsoft.com/office/officeart/2005/8/layout/radial6"/>
    <dgm:cxn modelId="{C16C404A-81E9-4DAA-8C8F-20CAA46523D0}" type="presOf" srcId="{EDEE825B-9B03-4673-983E-ACBC3B8024ED}" destId="{5B675A27-0B58-4AAE-8646-6253527977F3}" srcOrd="0" destOrd="0" presId="urn:microsoft.com/office/officeart/2005/8/layout/radial6"/>
    <dgm:cxn modelId="{4AF985F8-6647-4806-A766-E3FD0D46DBA6}" type="presOf" srcId="{869BF22C-D496-49EA-9707-93347F6663C4}" destId="{2471FB1E-3903-4BC3-B883-3D084762A99E}" srcOrd="0" destOrd="0" presId="urn:microsoft.com/office/officeart/2005/8/layout/radial6"/>
    <dgm:cxn modelId="{CCBEFEC8-1FAB-4975-B628-05311C0B9297}" type="presParOf" srcId="{2471FB1E-3903-4BC3-B883-3D084762A99E}" destId="{13E18851-893B-4621-B463-5FC42A88636D}" srcOrd="0" destOrd="0" presId="urn:microsoft.com/office/officeart/2005/8/layout/radial6"/>
    <dgm:cxn modelId="{9C859570-BFE6-4CB8-97BE-59A9A84D330C}" type="presParOf" srcId="{2471FB1E-3903-4BC3-B883-3D084762A99E}" destId="{79070B94-8C68-479A-A08E-5DB38A991B66}" srcOrd="1" destOrd="0" presId="urn:microsoft.com/office/officeart/2005/8/layout/radial6"/>
    <dgm:cxn modelId="{EF145140-ABE6-446A-9A7C-9F98F72C1FD7}" type="presParOf" srcId="{2471FB1E-3903-4BC3-B883-3D084762A99E}" destId="{1D73231F-BDF8-4927-9010-0DB04537B4D8}" srcOrd="2" destOrd="0" presId="urn:microsoft.com/office/officeart/2005/8/layout/radial6"/>
    <dgm:cxn modelId="{C2791857-E0FD-4D71-A343-8C28C8D79ADA}" type="presParOf" srcId="{2471FB1E-3903-4BC3-B883-3D084762A99E}" destId="{C688B1DA-004D-4E3C-9E7F-DFBB3696C8AB}" srcOrd="3" destOrd="0" presId="urn:microsoft.com/office/officeart/2005/8/layout/radial6"/>
    <dgm:cxn modelId="{32380928-0FBA-4B28-A528-176180899507}" type="presParOf" srcId="{2471FB1E-3903-4BC3-B883-3D084762A99E}" destId="{2DB5A3E6-0606-4ADF-9B4A-8399440B896F}" srcOrd="4" destOrd="0" presId="urn:microsoft.com/office/officeart/2005/8/layout/radial6"/>
    <dgm:cxn modelId="{B0BB357A-006E-42E6-AA12-945AD16250AE}" type="presParOf" srcId="{2471FB1E-3903-4BC3-B883-3D084762A99E}" destId="{63E64733-7A31-431A-9311-DCAC56929D3F}" srcOrd="5" destOrd="0" presId="urn:microsoft.com/office/officeart/2005/8/layout/radial6"/>
    <dgm:cxn modelId="{BFA6FA0F-B1D9-48F0-84BF-892689F36794}" type="presParOf" srcId="{2471FB1E-3903-4BC3-B883-3D084762A99E}" destId="{C9368F96-2D67-46A6-8AEC-1981001CA921}" srcOrd="6" destOrd="0" presId="urn:microsoft.com/office/officeart/2005/8/layout/radial6"/>
    <dgm:cxn modelId="{2E50E327-6CC4-45BF-96D4-F727B765565A}" type="presParOf" srcId="{2471FB1E-3903-4BC3-B883-3D084762A99E}" destId="{A6FD2BEA-840B-4DE4-83A3-67AC128696A0}" srcOrd="7" destOrd="0" presId="urn:microsoft.com/office/officeart/2005/8/layout/radial6"/>
    <dgm:cxn modelId="{EE421869-CCCE-4915-AA73-C03700885611}" type="presParOf" srcId="{2471FB1E-3903-4BC3-B883-3D084762A99E}" destId="{AB2DB80F-28F1-4B93-9BAA-AEA22F610C62}" srcOrd="8" destOrd="0" presId="urn:microsoft.com/office/officeart/2005/8/layout/radial6"/>
    <dgm:cxn modelId="{F4A059CB-681C-45D2-83EB-3970D749408E}" type="presParOf" srcId="{2471FB1E-3903-4BC3-B883-3D084762A99E}" destId="{4F2D534F-157B-4B2B-BF74-E66354FB7D76}" srcOrd="9" destOrd="0" presId="urn:microsoft.com/office/officeart/2005/8/layout/radial6"/>
    <dgm:cxn modelId="{3D44AE42-4825-4335-A323-3C1645F0E0E2}" type="presParOf" srcId="{2471FB1E-3903-4BC3-B883-3D084762A99E}" destId="{107208BD-0B0E-46C1-AA9F-91DD7C12DF02}" srcOrd="10" destOrd="0" presId="urn:microsoft.com/office/officeart/2005/8/layout/radial6"/>
    <dgm:cxn modelId="{1088D0F6-EA04-4B79-BBF2-E532A3F8C26A}" type="presParOf" srcId="{2471FB1E-3903-4BC3-B883-3D084762A99E}" destId="{C8036164-A427-4852-9EDD-8E6A91F8F77A}" srcOrd="11" destOrd="0" presId="urn:microsoft.com/office/officeart/2005/8/layout/radial6"/>
    <dgm:cxn modelId="{9B497BA4-243C-4D81-9430-64F60EF0D323}" type="presParOf" srcId="{2471FB1E-3903-4BC3-B883-3D084762A99E}" destId="{5B675A27-0B58-4AAE-8646-6253527977F3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FB9A3A3-4E90-4AE1-91B6-6DC238937AF8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35B416-72D0-46EA-B4CF-32E8E766BDE7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Всего </a:t>
          </a:r>
        </a:p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118 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3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95,1 тыс. руб.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8F405C79-36FF-4072-8A72-732620C2522C}" type="parTrans" cxnId="{0269ABE2-E0C4-43F2-955A-FEC28ECF7729}">
      <dgm:prSet/>
      <dgm:spPr/>
      <dgm:t>
        <a:bodyPr/>
        <a:lstStyle/>
        <a:p>
          <a:endParaRPr lang="ru-RU"/>
        </a:p>
      </dgm:t>
    </dgm:pt>
    <dgm:pt modelId="{7B6E0962-482A-44E8-A1E5-8C288FD82578}" type="sibTrans" cxnId="{0269ABE2-E0C4-43F2-955A-FEC28ECF7729}">
      <dgm:prSet/>
      <dgm:spPr/>
      <dgm:t>
        <a:bodyPr/>
        <a:lstStyle/>
        <a:p>
          <a:endParaRPr lang="ru-RU"/>
        </a:p>
      </dgm:t>
    </dgm:pt>
    <dgm:pt modelId="{A83B670F-65EA-424B-A502-BA44D9AA515A}">
      <dgm:prSet phldrT="[Текст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Жилищное хозяйство</a:t>
          </a:r>
        </a:p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smtClean="0">
              <a:latin typeface="Times New Roman" pitchFamily="18" charset="0"/>
              <a:cs typeface="Times New Roman" pitchFamily="18" charset="0"/>
            </a:rPr>
            <a:t>397,5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тыс. руб.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FD63D55D-AD50-4974-9175-B5449700981A}" type="parTrans" cxnId="{B22DE1D9-AD72-41A0-86FD-24E0A237DCA0}">
      <dgm:prSet/>
      <dgm:spPr/>
      <dgm:t>
        <a:bodyPr/>
        <a:lstStyle/>
        <a:p>
          <a:endParaRPr lang="ru-RU"/>
        </a:p>
      </dgm:t>
    </dgm:pt>
    <dgm:pt modelId="{3060B282-3BEA-4A00-8358-8DD897E9BE46}" type="sibTrans" cxnId="{B22DE1D9-AD72-41A0-86FD-24E0A237DCA0}">
      <dgm:prSet/>
      <dgm:spPr/>
      <dgm:t>
        <a:bodyPr/>
        <a:lstStyle/>
        <a:p>
          <a:endParaRPr lang="ru-RU"/>
        </a:p>
      </dgm:t>
    </dgm:pt>
    <dgm:pt modelId="{878C6323-7F85-4A1F-9540-6900413D8EFA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Другие вопросы в области жилищно-коммунального хозяйства </a:t>
          </a:r>
        </a:p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62 133,</a:t>
          </a:r>
          <a:r>
            <a:rPr lang="en-US" sz="1100" dirty="0" smtClean="0">
              <a:latin typeface="Times New Roman" pitchFamily="18" charset="0"/>
              <a:cs typeface="Times New Roman" pitchFamily="18" charset="0"/>
            </a:rPr>
            <a:t>5</a:t>
          </a:r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 тыс. руб.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C02E7953-DB6A-4E40-8240-1B9FF59BB295}" type="parTrans" cxnId="{6D609414-7B51-44B8-8040-8FF6F28D51F3}">
      <dgm:prSet/>
      <dgm:spPr/>
      <dgm:t>
        <a:bodyPr/>
        <a:lstStyle/>
        <a:p>
          <a:endParaRPr lang="ru-RU"/>
        </a:p>
      </dgm:t>
    </dgm:pt>
    <dgm:pt modelId="{1721B489-DB6C-4C93-9D04-66D77CF6CB82}" type="sibTrans" cxnId="{6D609414-7B51-44B8-8040-8FF6F28D51F3}">
      <dgm:prSet/>
      <dgm:spPr/>
      <dgm:t>
        <a:bodyPr/>
        <a:lstStyle/>
        <a:p>
          <a:endParaRPr lang="ru-RU"/>
        </a:p>
      </dgm:t>
    </dgm:pt>
    <dgm:pt modelId="{FD0D34DB-4B29-4685-A336-62EBA8A79A57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Коммунальное хозяйство </a:t>
          </a:r>
        </a:p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55 66</a:t>
          </a:r>
          <a:r>
            <a:rPr lang="en-US" sz="1200" dirty="0" smtClean="0">
              <a:latin typeface="Times New Roman" pitchFamily="18" charset="0"/>
              <a:cs typeface="Times New Roman" pitchFamily="18" charset="0"/>
            </a:rPr>
            <a:t>4</a:t>
          </a: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,1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AF6AFA73-9FF1-44AB-9F9E-C498F6AEB88E}" type="parTrans" cxnId="{EA6E13D6-3C1C-4C65-B67C-519A886EBDED}">
      <dgm:prSet/>
      <dgm:spPr/>
      <dgm:t>
        <a:bodyPr/>
        <a:lstStyle/>
        <a:p>
          <a:endParaRPr lang="ru-RU"/>
        </a:p>
      </dgm:t>
    </dgm:pt>
    <dgm:pt modelId="{C5A3983F-4221-4B33-860F-3CC5EC3833DD}" type="sibTrans" cxnId="{EA6E13D6-3C1C-4C65-B67C-519A886EBDED}">
      <dgm:prSet/>
      <dgm:spPr/>
      <dgm:t>
        <a:bodyPr/>
        <a:lstStyle/>
        <a:p>
          <a:endParaRPr lang="ru-RU"/>
        </a:p>
      </dgm:t>
    </dgm:pt>
    <dgm:pt modelId="{5A5F0BB8-CF7F-45FC-AD1B-D1B14F1442BD}">
      <dgm:prSet phldrT="[Текст]" custScaleY="59705" custRadScaleRad="181207" custRadScaleInc="58330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ED038F8B-381A-4A59-9E81-085C7A0BCC48}" type="parTrans" cxnId="{58070115-AADE-49AE-B650-B77A13E1AC61}">
      <dgm:prSet/>
      <dgm:spPr/>
      <dgm:t>
        <a:bodyPr/>
        <a:lstStyle/>
        <a:p>
          <a:endParaRPr lang="ru-RU"/>
        </a:p>
      </dgm:t>
    </dgm:pt>
    <dgm:pt modelId="{BB50AEEF-DD81-4F6F-94D8-FE893F3B4822}" type="sibTrans" cxnId="{58070115-AADE-49AE-B650-B77A13E1AC61}">
      <dgm:prSet/>
      <dgm:spPr/>
      <dgm:t>
        <a:bodyPr/>
        <a:lstStyle/>
        <a:p>
          <a:endParaRPr lang="ru-RU"/>
        </a:p>
      </dgm:t>
    </dgm:pt>
    <dgm:pt modelId="{204288D7-EBF9-47F4-AF2A-8BEA29E6A112}">
      <dgm:prSet phldrT="[Текст]" custScaleY="59705" custRadScaleRad="181207" custRadScaleInc="58330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00E4A8B2-0BB8-4A6D-8E74-09BF6D151C7B}" type="parTrans" cxnId="{82F6D268-03CD-42DF-8899-FB966091D377}">
      <dgm:prSet/>
      <dgm:spPr/>
      <dgm:t>
        <a:bodyPr/>
        <a:lstStyle/>
        <a:p>
          <a:endParaRPr lang="ru-RU"/>
        </a:p>
      </dgm:t>
    </dgm:pt>
    <dgm:pt modelId="{569237CC-51F1-46B4-95BD-97C4FE13DC51}" type="sibTrans" cxnId="{82F6D268-03CD-42DF-8899-FB966091D377}">
      <dgm:prSet/>
      <dgm:spPr/>
      <dgm:t>
        <a:bodyPr/>
        <a:lstStyle/>
        <a:p>
          <a:endParaRPr lang="ru-RU"/>
        </a:p>
      </dgm:t>
    </dgm:pt>
    <dgm:pt modelId="{85D434B4-D3D8-4DE0-9214-D76C681224EC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Благоустройство 200 тыс. руб. 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2640E04C-706A-4F54-B36B-F769D6ECB4DA}" type="parTrans" cxnId="{3547CB36-A18D-4853-8B6D-CADD4E0B9561}">
      <dgm:prSet/>
      <dgm:spPr/>
      <dgm:t>
        <a:bodyPr/>
        <a:lstStyle/>
        <a:p>
          <a:endParaRPr lang="ru-RU"/>
        </a:p>
      </dgm:t>
    </dgm:pt>
    <dgm:pt modelId="{ADC167C8-5E0C-49C4-9C5C-A0C8D93FDDD1}" type="sibTrans" cxnId="{3547CB36-A18D-4853-8B6D-CADD4E0B9561}">
      <dgm:prSet/>
      <dgm:spPr/>
      <dgm:t>
        <a:bodyPr/>
        <a:lstStyle/>
        <a:p>
          <a:endParaRPr lang="ru-RU"/>
        </a:p>
      </dgm:t>
    </dgm:pt>
    <dgm:pt modelId="{4F471140-EADB-498C-8C98-ECFB99803B93}" type="pres">
      <dgm:prSet presAssocID="{1FB9A3A3-4E90-4AE1-91B6-6DC238937AF8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A9B0A6-446A-495B-A50E-C76C9262ECF5}" type="pres">
      <dgm:prSet presAssocID="{1FB9A3A3-4E90-4AE1-91B6-6DC238937AF8}" presName="radial" presStyleCnt="0">
        <dgm:presLayoutVars>
          <dgm:animLvl val="ctr"/>
        </dgm:presLayoutVars>
      </dgm:prSet>
      <dgm:spPr/>
    </dgm:pt>
    <dgm:pt modelId="{B9DA1D37-856A-4AA7-A3FA-FFFB8EA55358}" type="pres">
      <dgm:prSet presAssocID="{B435B416-72D0-46EA-B4CF-32E8E766BDE7}" presName="centerShape" presStyleLbl="vennNode1" presStyleIdx="0" presStyleCnt="5" custScaleY="19673" custLinFactNeighborX="209" custLinFactNeighborY="-68277"/>
      <dgm:spPr/>
      <dgm:t>
        <a:bodyPr/>
        <a:lstStyle/>
        <a:p>
          <a:endParaRPr lang="ru-RU"/>
        </a:p>
      </dgm:t>
    </dgm:pt>
    <dgm:pt modelId="{CEDACBC7-A254-45B5-A2CF-B25423FD395D}" type="pres">
      <dgm:prSet presAssocID="{A83B670F-65EA-424B-A502-BA44D9AA515A}" presName="node" presStyleLbl="vennNode1" presStyleIdx="1" presStyleCnt="5" custScaleY="51860" custRadScaleRad="176393" custRadScaleInc="603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2279C0-0CDC-4F08-9EC0-DF3845C54B96}" type="pres">
      <dgm:prSet presAssocID="{878C6323-7F85-4A1F-9540-6900413D8EFA}" presName="node" presStyleLbl="vennNode1" presStyleIdx="2" presStyleCnt="5" custScaleY="75235" custRadScaleRad="148164" custRadScaleInc="75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CC2FD5-6E26-4FBB-A148-B9AFA51489FE}" type="pres">
      <dgm:prSet presAssocID="{FD0D34DB-4B29-4685-A336-62EBA8A79A57}" presName="node" presStyleLbl="vennNode1" presStyleIdx="3" presStyleCnt="5" custScaleY="46317" custRadScaleRad="192101" custRadScaleInc="1422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049ABC-4D62-496C-901A-DEC576153BF6}" type="pres">
      <dgm:prSet presAssocID="{85D434B4-D3D8-4DE0-9214-D76C681224EC}" presName="node" presStyleLbl="vennNode1" presStyleIdx="4" presStyleCnt="5" custScaleX="97807" custScaleY="70880" custRadScaleRad="115623" custRadScaleInc="-729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D609414-7B51-44B8-8040-8FF6F28D51F3}" srcId="{B435B416-72D0-46EA-B4CF-32E8E766BDE7}" destId="{878C6323-7F85-4A1F-9540-6900413D8EFA}" srcOrd="1" destOrd="0" parTransId="{C02E7953-DB6A-4E40-8240-1B9FF59BB295}" sibTransId="{1721B489-DB6C-4C93-9D04-66D77CF6CB82}"/>
    <dgm:cxn modelId="{82F6D268-03CD-42DF-8899-FB966091D377}" srcId="{1FB9A3A3-4E90-4AE1-91B6-6DC238937AF8}" destId="{204288D7-EBF9-47F4-AF2A-8BEA29E6A112}" srcOrd="2" destOrd="0" parTransId="{00E4A8B2-0BB8-4A6D-8E74-09BF6D151C7B}" sibTransId="{569237CC-51F1-46B4-95BD-97C4FE13DC51}"/>
    <dgm:cxn modelId="{0269ABE2-E0C4-43F2-955A-FEC28ECF7729}" srcId="{1FB9A3A3-4E90-4AE1-91B6-6DC238937AF8}" destId="{B435B416-72D0-46EA-B4CF-32E8E766BDE7}" srcOrd="0" destOrd="0" parTransId="{8F405C79-36FF-4072-8A72-732620C2522C}" sibTransId="{7B6E0962-482A-44E8-A1E5-8C288FD82578}"/>
    <dgm:cxn modelId="{B22DE1D9-AD72-41A0-86FD-24E0A237DCA0}" srcId="{B435B416-72D0-46EA-B4CF-32E8E766BDE7}" destId="{A83B670F-65EA-424B-A502-BA44D9AA515A}" srcOrd="0" destOrd="0" parTransId="{FD63D55D-AD50-4974-9175-B5449700981A}" sibTransId="{3060B282-3BEA-4A00-8358-8DD897E9BE46}"/>
    <dgm:cxn modelId="{58070115-AADE-49AE-B650-B77A13E1AC61}" srcId="{1FB9A3A3-4E90-4AE1-91B6-6DC238937AF8}" destId="{5A5F0BB8-CF7F-45FC-AD1B-D1B14F1442BD}" srcOrd="1" destOrd="0" parTransId="{ED038F8B-381A-4A59-9E81-085C7A0BCC48}" sibTransId="{BB50AEEF-DD81-4F6F-94D8-FE893F3B4822}"/>
    <dgm:cxn modelId="{EA6E13D6-3C1C-4C65-B67C-519A886EBDED}" srcId="{B435B416-72D0-46EA-B4CF-32E8E766BDE7}" destId="{FD0D34DB-4B29-4685-A336-62EBA8A79A57}" srcOrd="2" destOrd="0" parTransId="{AF6AFA73-9FF1-44AB-9F9E-C498F6AEB88E}" sibTransId="{C5A3983F-4221-4B33-860F-3CC5EC3833DD}"/>
    <dgm:cxn modelId="{43143314-E176-4889-8C57-90EC5E7DEE3B}" type="presOf" srcId="{B435B416-72D0-46EA-B4CF-32E8E766BDE7}" destId="{B9DA1D37-856A-4AA7-A3FA-FFFB8EA55358}" srcOrd="0" destOrd="0" presId="urn:microsoft.com/office/officeart/2005/8/layout/radial3"/>
    <dgm:cxn modelId="{985559E1-EAF4-49CA-A483-B507FCCB01A5}" type="presOf" srcId="{FD0D34DB-4B29-4685-A336-62EBA8A79A57}" destId="{5BCC2FD5-6E26-4FBB-A148-B9AFA51489FE}" srcOrd="0" destOrd="0" presId="urn:microsoft.com/office/officeart/2005/8/layout/radial3"/>
    <dgm:cxn modelId="{97BB3D88-511C-4C0A-BFDA-B6D631EC6731}" type="presOf" srcId="{878C6323-7F85-4A1F-9540-6900413D8EFA}" destId="{D02279C0-0CDC-4F08-9EC0-DF3845C54B96}" srcOrd="0" destOrd="0" presId="urn:microsoft.com/office/officeart/2005/8/layout/radial3"/>
    <dgm:cxn modelId="{BA86FB58-8FAE-4D27-BB17-89A5D56FE22D}" type="presOf" srcId="{1FB9A3A3-4E90-4AE1-91B6-6DC238937AF8}" destId="{4F471140-EADB-498C-8C98-ECFB99803B93}" srcOrd="0" destOrd="0" presId="urn:microsoft.com/office/officeart/2005/8/layout/radial3"/>
    <dgm:cxn modelId="{3E4C63F4-823D-479F-93D4-74D423A41880}" type="presOf" srcId="{85D434B4-D3D8-4DE0-9214-D76C681224EC}" destId="{34049ABC-4D62-496C-901A-DEC576153BF6}" srcOrd="0" destOrd="0" presId="urn:microsoft.com/office/officeart/2005/8/layout/radial3"/>
    <dgm:cxn modelId="{3547CB36-A18D-4853-8B6D-CADD4E0B9561}" srcId="{B435B416-72D0-46EA-B4CF-32E8E766BDE7}" destId="{85D434B4-D3D8-4DE0-9214-D76C681224EC}" srcOrd="3" destOrd="0" parTransId="{2640E04C-706A-4F54-B36B-F769D6ECB4DA}" sibTransId="{ADC167C8-5E0C-49C4-9C5C-A0C8D93FDDD1}"/>
    <dgm:cxn modelId="{1C0A6AB6-2B87-4E04-839E-767F55ECA014}" type="presOf" srcId="{A83B670F-65EA-424B-A502-BA44D9AA515A}" destId="{CEDACBC7-A254-45B5-A2CF-B25423FD395D}" srcOrd="0" destOrd="0" presId="urn:microsoft.com/office/officeart/2005/8/layout/radial3"/>
    <dgm:cxn modelId="{079163A6-18D4-489B-90E0-7C5ED2B9941A}" type="presParOf" srcId="{4F471140-EADB-498C-8C98-ECFB99803B93}" destId="{A2A9B0A6-446A-495B-A50E-C76C9262ECF5}" srcOrd="0" destOrd="0" presId="urn:microsoft.com/office/officeart/2005/8/layout/radial3"/>
    <dgm:cxn modelId="{519BA600-9C65-4224-A5FD-A641207A4DDC}" type="presParOf" srcId="{A2A9B0A6-446A-495B-A50E-C76C9262ECF5}" destId="{B9DA1D37-856A-4AA7-A3FA-FFFB8EA55358}" srcOrd="0" destOrd="0" presId="urn:microsoft.com/office/officeart/2005/8/layout/radial3"/>
    <dgm:cxn modelId="{A4091AF8-94C7-4FEE-B732-52672C4E5967}" type="presParOf" srcId="{A2A9B0A6-446A-495B-A50E-C76C9262ECF5}" destId="{CEDACBC7-A254-45B5-A2CF-B25423FD395D}" srcOrd="1" destOrd="0" presId="urn:microsoft.com/office/officeart/2005/8/layout/radial3"/>
    <dgm:cxn modelId="{3B1054BE-07DF-4CAE-B27D-23068922D291}" type="presParOf" srcId="{A2A9B0A6-446A-495B-A50E-C76C9262ECF5}" destId="{D02279C0-0CDC-4F08-9EC0-DF3845C54B96}" srcOrd="2" destOrd="0" presId="urn:microsoft.com/office/officeart/2005/8/layout/radial3"/>
    <dgm:cxn modelId="{B2AC7EAC-7963-4045-80B0-E5B5771D39A6}" type="presParOf" srcId="{A2A9B0A6-446A-495B-A50E-C76C9262ECF5}" destId="{5BCC2FD5-6E26-4FBB-A148-B9AFA51489FE}" srcOrd="3" destOrd="0" presId="urn:microsoft.com/office/officeart/2005/8/layout/radial3"/>
    <dgm:cxn modelId="{5BA89A0C-62D2-4C0D-9394-14A111C5FCA2}" type="presParOf" srcId="{A2A9B0A6-446A-495B-A50E-C76C9262ECF5}" destId="{34049ABC-4D62-496C-901A-DEC576153BF6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2EC58C2-45CB-4351-A67E-4C00786E2EA3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0A2260C-35B0-4AE4-8B96-7B17170D204E}">
      <dgm:prSet phldrT="[Текст]"/>
      <dgm:spPr>
        <a:solidFill>
          <a:schemeClr val="accent2">
            <a:lumMod val="75000"/>
          </a:schemeClr>
        </a:solidFill>
        <a:ln w="28575"/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ru-RU" dirty="0" smtClean="0"/>
            <a:t>Администрация района</a:t>
          </a:r>
          <a:endParaRPr lang="ru-RU" dirty="0"/>
        </a:p>
      </dgm:t>
    </dgm:pt>
    <dgm:pt modelId="{8C603169-7214-408F-8553-BDAA22DA4C6C}" type="parTrans" cxnId="{EC1364FD-2991-4ABC-BC96-F2FA715CCD1A}">
      <dgm:prSet/>
      <dgm:spPr/>
      <dgm:t>
        <a:bodyPr/>
        <a:lstStyle/>
        <a:p>
          <a:endParaRPr lang="ru-RU"/>
        </a:p>
      </dgm:t>
    </dgm:pt>
    <dgm:pt modelId="{11021B4F-55B8-4CBD-A5A4-3B5B3E454665}" type="sibTrans" cxnId="{EC1364FD-2991-4ABC-BC96-F2FA715CCD1A}">
      <dgm:prSet/>
      <dgm:spPr>
        <a:ln w="76200"/>
      </dgm:spPr>
      <dgm:t>
        <a:bodyPr/>
        <a:lstStyle/>
        <a:p>
          <a:endParaRPr lang="ru-RU"/>
        </a:p>
      </dgm:t>
    </dgm:pt>
    <dgm:pt modelId="{B12FBAC8-C9B6-4ED7-914A-D5D2D69A187F}">
      <dgm:prSet phldrT="[Текст]"/>
      <dgm:spPr>
        <a:solidFill>
          <a:schemeClr val="accent2">
            <a:lumMod val="75000"/>
          </a:schemeClr>
        </a:solidFill>
        <a:ln w="28575"/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ru-RU" dirty="0" smtClean="0"/>
            <a:t>Финансовое управление</a:t>
          </a:r>
          <a:endParaRPr lang="ru-RU" dirty="0"/>
        </a:p>
      </dgm:t>
    </dgm:pt>
    <dgm:pt modelId="{BBE54A79-5D61-4A39-9C4C-CBEDF9E5D524}" type="parTrans" cxnId="{05480778-EF41-4D02-881A-E67551AB5B10}">
      <dgm:prSet/>
      <dgm:spPr/>
      <dgm:t>
        <a:bodyPr/>
        <a:lstStyle/>
        <a:p>
          <a:endParaRPr lang="ru-RU"/>
        </a:p>
      </dgm:t>
    </dgm:pt>
    <dgm:pt modelId="{A1AD1AF3-9B4C-4DF2-AE99-F434C2FA1A2A}" type="sibTrans" cxnId="{05480778-EF41-4D02-881A-E67551AB5B10}">
      <dgm:prSet/>
      <dgm:spPr>
        <a:ln w="76200"/>
      </dgm:spPr>
      <dgm:t>
        <a:bodyPr/>
        <a:lstStyle/>
        <a:p>
          <a:endParaRPr lang="ru-RU"/>
        </a:p>
      </dgm:t>
    </dgm:pt>
    <dgm:pt modelId="{B58D7DFD-1920-4699-AD53-C16F139056B4}">
      <dgm:prSet phldrT="[Текст]"/>
      <dgm:spPr>
        <a:solidFill>
          <a:schemeClr val="accent2">
            <a:lumMod val="75000"/>
          </a:schemeClr>
        </a:solidFill>
        <a:ln w="28575"/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ru-RU" dirty="0" smtClean="0"/>
            <a:t>Управление культуры, молодежной политики и туризма</a:t>
          </a:r>
          <a:endParaRPr lang="ru-RU" dirty="0"/>
        </a:p>
      </dgm:t>
    </dgm:pt>
    <dgm:pt modelId="{D32F6D8D-41F7-43AC-B328-C32A6D4602BF}" type="parTrans" cxnId="{BF79C8EA-C413-4097-8A24-A0197A0DEFA0}">
      <dgm:prSet/>
      <dgm:spPr/>
      <dgm:t>
        <a:bodyPr/>
        <a:lstStyle/>
        <a:p>
          <a:endParaRPr lang="ru-RU"/>
        </a:p>
      </dgm:t>
    </dgm:pt>
    <dgm:pt modelId="{B8A1AC16-A076-4820-8B8F-9A71D82391B9}" type="sibTrans" cxnId="{BF79C8EA-C413-4097-8A24-A0197A0DEFA0}">
      <dgm:prSet/>
      <dgm:spPr>
        <a:ln w="76200"/>
      </dgm:spPr>
      <dgm:t>
        <a:bodyPr/>
        <a:lstStyle/>
        <a:p>
          <a:endParaRPr lang="ru-RU"/>
        </a:p>
      </dgm:t>
    </dgm:pt>
    <dgm:pt modelId="{A9AE8E61-C8AD-4A0A-B78D-B96CFF26F5E1}">
      <dgm:prSet phldrT="[Текст]"/>
      <dgm:spPr>
        <a:solidFill>
          <a:schemeClr val="accent2">
            <a:lumMod val="75000"/>
          </a:schemeClr>
        </a:solidFill>
        <a:ln w="28575"/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ru-RU" dirty="0" smtClean="0"/>
            <a:t>Совет народных депутатов</a:t>
          </a:r>
          <a:endParaRPr lang="ru-RU" dirty="0"/>
        </a:p>
      </dgm:t>
    </dgm:pt>
    <dgm:pt modelId="{2EB20A59-EF30-4E5C-A90A-550E0276BCC8}" type="parTrans" cxnId="{4DEA0C2E-5EEA-4F7F-A64E-25A6E65B15FE}">
      <dgm:prSet/>
      <dgm:spPr/>
      <dgm:t>
        <a:bodyPr/>
        <a:lstStyle/>
        <a:p>
          <a:endParaRPr lang="ru-RU"/>
        </a:p>
      </dgm:t>
    </dgm:pt>
    <dgm:pt modelId="{97C6A811-AF3F-4FD9-9C54-2306C5248270}" type="sibTrans" cxnId="{4DEA0C2E-5EEA-4F7F-A64E-25A6E65B15FE}">
      <dgm:prSet/>
      <dgm:spPr>
        <a:ln w="76200"/>
      </dgm:spPr>
      <dgm:t>
        <a:bodyPr/>
        <a:lstStyle/>
        <a:p>
          <a:endParaRPr lang="ru-RU"/>
        </a:p>
      </dgm:t>
    </dgm:pt>
    <dgm:pt modelId="{B78AFE90-1813-4770-B1C1-F6D1A569FC4C}">
      <dgm:prSet phldrT="[Текст]"/>
      <dgm:spPr>
        <a:solidFill>
          <a:schemeClr val="accent2">
            <a:lumMod val="75000"/>
          </a:schemeClr>
        </a:solidFill>
        <a:ln w="28575"/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ru-RU" dirty="0" smtClean="0"/>
            <a:t>Управление образования</a:t>
          </a:r>
          <a:endParaRPr lang="ru-RU" dirty="0"/>
        </a:p>
      </dgm:t>
    </dgm:pt>
    <dgm:pt modelId="{8EB2AB3C-4481-4EFE-BEF7-749F5FDBB9CD}" type="parTrans" cxnId="{5E087239-ED7C-47F1-8D9F-ADED3018D14A}">
      <dgm:prSet/>
      <dgm:spPr/>
      <dgm:t>
        <a:bodyPr/>
        <a:lstStyle/>
        <a:p>
          <a:endParaRPr lang="ru-RU"/>
        </a:p>
      </dgm:t>
    </dgm:pt>
    <dgm:pt modelId="{EEF1E5DB-A280-41E4-9F44-A64ED94AE98E}" type="sibTrans" cxnId="{5E087239-ED7C-47F1-8D9F-ADED3018D14A}">
      <dgm:prSet/>
      <dgm:spPr>
        <a:ln w="76200"/>
      </dgm:spPr>
      <dgm:t>
        <a:bodyPr/>
        <a:lstStyle/>
        <a:p>
          <a:endParaRPr lang="ru-RU"/>
        </a:p>
      </dgm:t>
    </dgm:pt>
    <dgm:pt modelId="{43B5C07A-E116-4717-9A97-8BA61E993C80}" type="pres">
      <dgm:prSet presAssocID="{22EC58C2-45CB-4351-A67E-4C00786E2EA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1AB701-7A4F-4C48-8C2B-4E15FAE8DA99}" type="pres">
      <dgm:prSet presAssocID="{30A2260C-35B0-4AE4-8B96-7B17170D204E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4CBEBB-0E87-4C9D-92B8-2A7F0C3C1F78}" type="pres">
      <dgm:prSet presAssocID="{30A2260C-35B0-4AE4-8B96-7B17170D204E}" presName="spNode" presStyleCnt="0"/>
      <dgm:spPr/>
    </dgm:pt>
    <dgm:pt modelId="{57725E1B-9E01-4FF9-9A82-D1A2BA372E3C}" type="pres">
      <dgm:prSet presAssocID="{11021B4F-55B8-4CBD-A5A4-3B5B3E454665}" presName="sibTrans" presStyleLbl="sibTrans1D1" presStyleIdx="0" presStyleCnt="5"/>
      <dgm:spPr/>
      <dgm:t>
        <a:bodyPr/>
        <a:lstStyle/>
        <a:p>
          <a:endParaRPr lang="ru-RU"/>
        </a:p>
      </dgm:t>
    </dgm:pt>
    <dgm:pt modelId="{A491EF99-0391-42A0-A874-DA9D1E0FC87E}" type="pres">
      <dgm:prSet presAssocID="{B12FBAC8-C9B6-4ED7-914A-D5D2D69A187F}" presName="node" presStyleLbl="node1" presStyleIdx="1" presStyleCnt="5" custRadScaleRad="116029" custRadScaleInc="-632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D0B457-E243-4816-8E14-E60CCEE2A36B}" type="pres">
      <dgm:prSet presAssocID="{B12FBAC8-C9B6-4ED7-914A-D5D2D69A187F}" presName="spNode" presStyleCnt="0"/>
      <dgm:spPr/>
    </dgm:pt>
    <dgm:pt modelId="{F1CF5D09-BD01-469F-AEFE-428A9B4A534E}" type="pres">
      <dgm:prSet presAssocID="{A1AD1AF3-9B4C-4DF2-AE99-F434C2FA1A2A}" presName="sibTrans" presStyleLbl="sibTrans1D1" presStyleIdx="1" presStyleCnt="5"/>
      <dgm:spPr/>
      <dgm:t>
        <a:bodyPr/>
        <a:lstStyle/>
        <a:p>
          <a:endParaRPr lang="ru-RU"/>
        </a:p>
      </dgm:t>
    </dgm:pt>
    <dgm:pt modelId="{9E879D35-F9C8-4AD6-BADA-A98597702FDA}" type="pres">
      <dgm:prSet presAssocID="{B58D7DFD-1920-4699-AD53-C16F139056B4}" presName="node" presStyleLbl="node1" presStyleIdx="2" presStyleCnt="5" custRadScaleRad="180630" custRadScaleInc="-659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535FA6-464A-4C76-A323-20265B8E23F9}" type="pres">
      <dgm:prSet presAssocID="{B58D7DFD-1920-4699-AD53-C16F139056B4}" presName="spNode" presStyleCnt="0"/>
      <dgm:spPr/>
    </dgm:pt>
    <dgm:pt modelId="{E25A6B61-AA30-45BE-B5D6-668BBB988C7F}" type="pres">
      <dgm:prSet presAssocID="{B8A1AC16-A076-4820-8B8F-9A71D82391B9}" presName="sibTrans" presStyleLbl="sibTrans1D1" presStyleIdx="2" presStyleCnt="5"/>
      <dgm:spPr/>
      <dgm:t>
        <a:bodyPr/>
        <a:lstStyle/>
        <a:p>
          <a:endParaRPr lang="ru-RU"/>
        </a:p>
      </dgm:t>
    </dgm:pt>
    <dgm:pt modelId="{9234E140-50BF-476C-8385-2F3E91115BB0}" type="pres">
      <dgm:prSet presAssocID="{A9AE8E61-C8AD-4A0A-B78D-B96CFF26F5E1}" presName="node" presStyleLbl="node1" presStyleIdx="3" presStyleCnt="5" custRadScaleRad="155972" custRadScaleInc="1004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5CE4F9-4BE2-4BD5-8FC9-D79067C4423D}" type="pres">
      <dgm:prSet presAssocID="{A9AE8E61-C8AD-4A0A-B78D-B96CFF26F5E1}" presName="spNode" presStyleCnt="0"/>
      <dgm:spPr/>
    </dgm:pt>
    <dgm:pt modelId="{5C161325-D11A-43BE-AB86-38DABD75228F}" type="pres">
      <dgm:prSet presAssocID="{97C6A811-AF3F-4FD9-9C54-2306C5248270}" presName="sibTrans" presStyleLbl="sibTrans1D1" presStyleIdx="3" presStyleCnt="5"/>
      <dgm:spPr/>
      <dgm:t>
        <a:bodyPr/>
        <a:lstStyle/>
        <a:p>
          <a:endParaRPr lang="ru-RU"/>
        </a:p>
      </dgm:t>
    </dgm:pt>
    <dgm:pt modelId="{861940C4-088A-45A2-AE3E-C0B845DE7035}" type="pres">
      <dgm:prSet presAssocID="{B78AFE90-1813-4770-B1C1-F6D1A569FC4C}" presName="node" presStyleLbl="node1" presStyleIdx="4" presStyleCnt="5" custRadScaleRad="127238" custRadScaleInc="577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CBFF07-8B80-430C-A991-57E7B6247976}" type="pres">
      <dgm:prSet presAssocID="{B78AFE90-1813-4770-B1C1-F6D1A569FC4C}" presName="spNode" presStyleCnt="0"/>
      <dgm:spPr/>
    </dgm:pt>
    <dgm:pt modelId="{16C432D1-67DE-4F1F-BD82-AAA173610E1B}" type="pres">
      <dgm:prSet presAssocID="{EEF1E5DB-A280-41E4-9F44-A64ED94AE98E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5E087239-ED7C-47F1-8D9F-ADED3018D14A}" srcId="{22EC58C2-45CB-4351-A67E-4C00786E2EA3}" destId="{B78AFE90-1813-4770-B1C1-F6D1A569FC4C}" srcOrd="4" destOrd="0" parTransId="{8EB2AB3C-4481-4EFE-BEF7-749F5FDBB9CD}" sibTransId="{EEF1E5DB-A280-41E4-9F44-A64ED94AE98E}"/>
    <dgm:cxn modelId="{978B7E6C-01C6-4F1A-B1DF-C9BB99B34CFC}" type="presOf" srcId="{B58D7DFD-1920-4699-AD53-C16F139056B4}" destId="{9E879D35-F9C8-4AD6-BADA-A98597702FDA}" srcOrd="0" destOrd="0" presId="urn:microsoft.com/office/officeart/2005/8/layout/cycle6"/>
    <dgm:cxn modelId="{C5649DC2-28E5-4372-B511-62C07AB23E99}" type="presOf" srcId="{A9AE8E61-C8AD-4A0A-B78D-B96CFF26F5E1}" destId="{9234E140-50BF-476C-8385-2F3E91115BB0}" srcOrd="0" destOrd="0" presId="urn:microsoft.com/office/officeart/2005/8/layout/cycle6"/>
    <dgm:cxn modelId="{BF79C8EA-C413-4097-8A24-A0197A0DEFA0}" srcId="{22EC58C2-45CB-4351-A67E-4C00786E2EA3}" destId="{B58D7DFD-1920-4699-AD53-C16F139056B4}" srcOrd="2" destOrd="0" parTransId="{D32F6D8D-41F7-43AC-B328-C32A6D4602BF}" sibTransId="{B8A1AC16-A076-4820-8B8F-9A71D82391B9}"/>
    <dgm:cxn modelId="{4DEA0C2E-5EEA-4F7F-A64E-25A6E65B15FE}" srcId="{22EC58C2-45CB-4351-A67E-4C00786E2EA3}" destId="{A9AE8E61-C8AD-4A0A-B78D-B96CFF26F5E1}" srcOrd="3" destOrd="0" parTransId="{2EB20A59-EF30-4E5C-A90A-550E0276BCC8}" sibTransId="{97C6A811-AF3F-4FD9-9C54-2306C5248270}"/>
    <dgm:cxn modelId="{05480778-EF41-4D02-881A-E67551AB5B10}" srcId="{22EC58C2-45CB-4351-A67E-4C00786E2EA3}" destId="{B12FBAC8-C9B6-4ED7-914A-D5D2D69A187F}" srcOrd="1" destOrd="0" parTransId="{BBE54A79-5D61-4A39-9C4C-CBEDF9E5D524}" sibTransId="{A1AD1AF3-9B4C-4DF2-AE99-F434C2FA1A2A}"/>
    <dgm:cxn modelId="{AF6EA40E-F31D-4C5B-A951-CCF6C8DA9628}" type="presOf" srcId="{B78AFE90-1813-4770-B1C1-F6D1A569FC4C}" destId="{861940C4-088A-45A2-AE3E-C0B845DE7035}" srcOrd="0" destOrd="0" presId="urn:microsoft.com/office/officeart/2005/8/layout/cycle6"/>
    <dgm:cxn modelId="{037B48A0-BC7B-4D98-913E-E0C082B6312B}" type="presOf" srcId="{97C6A811-AF3F-4FD9-9C54-2306C5248270}" destId="{5C161325-D11A-43BE-AB86-38DABD75228F}" srcOrd="0" destOrd="0" presId="urn:microsoft.com/office/officeart/2005/8/layout/cycle6"/>
    <dgm:cxn modelId="{FB178971-B1EB-4263-B3BB-33FB616AB307}" type="presOf" srcId="{EEF1E5DB-A280-41E4-9F44-A64ED94AE98E}" destId="{16C432D1-67DE-4F1F-BD82-AAA173610E1B}" srcOrd="0" destOrd="0" presId="urn:microsoft.com/office/officeart/2005/8/layout/cycle6"/>
    <dgm:cxn modelId="{CA7AD599-058C-4159-9C3B-AB088C344B4D}" type="presOf" srcId="{B8A1AC16-A076-4820-8B8F-9A71D82391B9}" destId="{E25A6B61-AA30-45BE-B5D6-668BBB988C7F}" srcOrd="0" destOrd="0" presId="urn:microsoft.com/office/officeart/2005/8/layout/cycle6"/>
    <dgm:cxn modelId="{EC1364FD-2991-4ABC-BC96-F2FA715CCD1A}" srcId="{22EC58C2-45CB-4351-A67E-4C00786E2EA3}" destId="{30A2260C-35B0-4AE4-8B96-7B17170D204E}" srcOrd="0" destOrd="0" parTransId="{8C603169-7214-408F-8553-BDAA22DA4C6C}" sibTransId="{11021B4F-55B8-4CBD-A5A4-3B5B3E454665}"/>
    <dgm:cxn modelId="{45240CCA-B898-4E79-B81A-404404EAD623}" type="presOf" srcId="{B12FBAC8-C9B6-4ED7-914A-D5D2D69A187F}" destId="{A491EF99-0391-42A0-A874-DA9D1E0FC87E}" srcOrd="0" destOrd="0" presId="urn:microsoft.com/office/officeart/2005/8/layout/cycle6"/>
    <dgm:cxn modelId="{77914FB9-BDFF-493A-93B1-E550346D564A}" type="presOf" srcId="{30A2260C-35B0-4AE4-8B96-7B17170D204E}" destId="{651AB701-7A4F-4C48-8C2B-4E15FAE8DA99}" srcOrd="0" destOrd="0" presId="urn:microsoft.com/office/officeart/2005/8/layout/cycle6"/>
    <dgm:cxn modelId="{AFC1AE51-9E1C-43C6-997C-CF9899BDADA4}" type="presOf" srcId="{A1AD1AF3-9B4C-4DF2-AE99-F434C2FA1A2A}" destId="{F1CF5D09-BD01-469F-AEFE-428A9B4A534E}" srcOrd="0" destOrd="0" presId="urn:microsoft.com/office/officeart/2005/8/layout/cycle6"/>
    <dgm:cxn modelId="{7C73DC3A-64A8-44A0-BFCA-F49C5111C520}" type="presOf" srcId="{11021B4F-55B8-4CBD-A5A4-3B5B3E454665}" destId="{57725E1B-9E01-4FF9-9A82-D1A2BA372E3C}" srcOrd="0" destOrd="0" presId="urn:microsoft.com/office/officeart/2005/8/layout/cycle6"/>
    <dgm:cxn modelId="{531FE6E2-7831-4802-B072-5D6832F2365E}" type="presOf" srcId="{22EC58C2-45CB-4351-A67E-4C00786E2EA3}" destId="{43B5C07A-E116-4717-9A97-8BA61E993C80}" srcOrd="0" destOrd="0" presId="urn:microsoft.com/office/officeart/2005/8/layout/cycle6"/>
    <dgm:cxn modelId="{EB3FD14B-8CC6-4B69-8305-13889592B04E}" type="presParOf" srcId="{43B5C07A-E116-4717-9A97-8BA61E993C80}" destId="{651AB701-7A4F-4C48-8C2B-4E15FAE8DA99}" srcOrd="0" destOrd="0" presId="urn:microsoft.com/office/officeart/2005/8/layout/cycle6"/>
    <dgm:cxn modelId="{922820CB-9F51-48BF-AFD8-87753BCB7C6E}" type="presParOf" srcId="{43B5C07A-E116-4717-9A97-8BA61E993C80}" destId="{764CBEBB-0E87-4C9D-92B8-2A7F0C3C1F78}" srcOrd="1" destOrd="0" presId="urn:microsoft.com/office/officeart/2005/8/layout/cycle6"/>
    <dgm:cxn modelId="{1AE295D3-0762-4D8C-9FE7-8FBBC47BDB52}" type="presParOf" srcId="{43B5C07A-E116-4717-9A97-8BA61E993C80}" destId="{57725E1B-9E01-4FF9-9A82-D1A2BA372E3C}" srcOrd="2" destOrd="0" presId="urn:microsoft.com/office/officeart/2005/8/layout/cycle6"/>
    <dgm:cxn modelId="{5CB49729-8776-40BD-B323-5191EEBF4E27}" type="presParOf" srcId="{43B5C07A-E116-4717-9A97-8BA61E993C80}" destId="{A491EF99-0391-42A0-A874-DA9D1E0FC87E}" srcOrd="3" destOrd="0" presId="urn:microsoft.com/office/officeart/2005/8/layout/cycle6"/>
    <dgm:cxn modelId="{B7719344-C4EC-4878-B665-CBF1C0E494A8}" type="presParOf" srcId="{43B5C07A-E116-4717-9A97-8BA61E993C80}" destId="{58D0B457-E243-4816-8E14-E60CCEE2A36B}" srcOrd="4" destOrd="0" presId="urn:microsoft.com/office/officeart/2005/8/layout/cycle6"/>
    <dgm:cxn modelId="{DD7FA949-47FA-46A0-9AB5-B7D2510E2762}" type="presParOf" srcId="{43B5C07A-E116-4717-9A97-8BA61E993C80}" destId="{F1CF5D09-BD01-469F-AEFE-428A9B4A534E}" srcOrd="5" destOrd="0" presId="urn:microsoft.com/office/officeart/2005/8/layout/cycle6"/>
    <dgm:cxn modelId="{A6C943C8-EFF0-4CA4-B542-CEF3A2EC467F}" type="presParOf" srcId="{43B5C07A-E116-4717-9A97-8BA61E993C80}" destId="{9E879D35-F9C8-4AD6-BADA-A98597702FDA}" srcOrd="6" destOrd="0" presId="urn:microsoft.com/office/officeart/2005/8/layout/cycle6"/>
    <dgm:cxn modelId="{E8E82A45-4F2E-47D3-B7BE-ECE4DF1DBA8E}" type="presParOf" srcId="{43B5C07A-E116-4717-9A97-8BA61E993C80}" destId="{FB535FA6-464A-4C76-A323-20265B8E23F9}" srcOrd="7" destOrd="0" presId="urn:microsoft.com/office/officeart/2005/8/layout/cycle6"/>
    <dgm:cxn modelId="{241142E4-5C8B-4B8D-A4F6-B19638318200}" type="presParOf" srcId="{43B5C07A-E116-4717-9A97-8BA61E993C80}" destId="{E25A6B61-AA30-45BE-B5D6-668BBB988C7F}" srcOrd="8" destOrd="0" presId="urn:microsoft.com/office/officeart/2005/8/layout/cycle6"/>
    <dgm:cxn modelId="{C00AA124-BB9E-46FB-AFCA-045EDCFF15B9}" type="presParOf" srcId="{43B5C07A-E116-4717-9A97-8BA61E993C80}" destId="{9234E140-50BF-476C-8385-2F3E91115BB0}" srcOrd="9" destOrd="0" presId="urn:microsoft.com/office/officeart/2005/8/layout/cycle6"/>
    <dgm:cxn modelId="{EAEB7043-ACE2-4573-ADD0-A3550A1A4758}" type="presParOf" srcId="{43B5C07A-E116-4717-9A97-8BA61E993C80}" destId="{555CE4F9-4BE2-4BD5-8FC9-D79067C4423D}" srcOrd="10" destOrd="0" presId="urn:microsoft.com/office/officeart/2005/8/layout/cycle6"/>
    <dgm:cxn modelId="{3EC06662-CEDF-4318-BC62-2C25E797D61B}" type="presParOf" srcId="{43B5C07A-E116-4717-9A97-8BA61E993C80}" destId="{5C161325-D11A-43BE-AB86-38DABD75228F}" srcOrd="11" destOrd="0" presId="urn:microsoft.com/office/officeart/2005/8/layout/cycle6"/>
    <dgm:cxn modelId="{E998121A-615C-46C7-AC06-682E6C4F0569}" type="presParOf" srcId="{43B5C07A-E116-4717-9A97-8BA61E993C80}" destId="{861940C4-088A-45A2-AE3E-C0B845DE7035}" srcOrd="12" destOrd="0" presId="urn:microsoft.com/office/officeart/2005/8/layout/cycle6"/>
    <dgm:cxn modelId="{0C68CD75-FE85-487B-976C-D3432D2055BE}" type="presParOf" srcId="{43B5C07A-E116-4717-9A97-8BA61E993C80}" destId="{ECCBFF07-8B80-430C-A991-57E7B6247976}" srcOrd="13" destOrd="0" presId="urn:microsoft.com/office/officeart/2005/8/layout/cycle6"/>
    <dgm:cxn modelId="{07E79071-2FDA-4E15-B674-1BAB5F07F5DA}" type="presParOf" srcId="{43B5C07A-E116-4717-9A97-8BA61E993C80}" destId="{16C432D1-67DE-4F1F-BD82-AAA173610E1B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244699-A55E-42CD-8A9B-0612D7825111}">
      <dsp:nvSpPr>
        <dsp:cNvPr id="0" name=""/>
        <dsp:cNvSpPr/>
      </dsp:nvSpPr>
      <dsp:spPr>
        <a:xfrm>
          <a:off x="4751690" y="2654499"/>
          <a:ext cx="3582351" cy="221727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accent5">
                  <a:lumMod val="50000"/>
                </a:schemeClr>
              </a:solidFill>
            </a:rPr>
            <a:t>2026 г. – 221904,5тыс.руб. (17,0%)</a:t>
          </a:r>
          <a:endParaRPr lang="ru-RU" sz="1400" kern="1200" dirty="0">
            <a:solidFill>
              <a:schemeClr val="accent5">
                <a:lumMod val="50000"/>
              </a:schemeClr>
            </a:solidFill>
          </a:endParaRPr>
        </a:p>
        <a:p>
          <a:pPr marL="114300" lvl="1" indent="-114300" algn="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accent5">
                  <a:lumMod val="50000"/>
                </a:schemeClr>
              </a:solidFill>
            </a:rPr>
            <a:t>2027 г. – 138060,7тыс.руб. (12,1%)</a:t>
          </a:r>
          <a:endParaRPr lang="ru-RU" sz="1400" kern="1200" dirty="0">
            <a:solidFill>
              <a:schemeClr val="accent5">
                <a:lumMod val="50000"/>
              </a:schemeClr>
            </a:solidFill>
          </a:endParaRPr>
        </a:p>
        <a:p>
          <a:pPr marL="114300" lvl="1" indent="-114300" algn="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accent5">
                  <a:lumMod val="50000"/>
                </a:schemeClr>
              </a:solidFill>
            </a:rPr>
            <a:t>2028 г. – 137480,8тыс.руб. (12,2%)</a:t>
          </a:r>
          <a:endParaRPr lang="ru-RU" sz="14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5875102" y="3257523"/>
        <a:ext cx="2410233" cy="1565542"/>
      </dsp:txXfrm>
    </dsp:sp>
    <dsp:sp modelId="{B79888AB-CB73-4C81-81A0-46B0EF55F1A2}">
      <dsp:nvSpPr>
        <dsp:cNvPr id="0" name=""/>
        <dsp:cNvSpPr/>
      </dsp:nvSpPr>
      <dsp:spPr>
        <a:xfrm>
          <a:off x="140626" y="2687016"/>
          <a:ext cx="3560211" cy="233579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accent5">
                  <a:lumMod val="50000"/>
                </a:schemeClr>
              </a:solidFill>
            </a:rPr>
            <a:t>2026 г. – 385608,7 тыс.руб. (29,5%)</a:t>
          </a:r>
          <a:endParaRPr lang="ru-RU" sz="1000" kern="1200" dirty="0">
            <a:solidFill>
              <a:schemeClr val="accent5">
                <a:lumMod val="50000"/>
              </a:schemeClr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accent5">
                  <a:lumMod val="50000"/>
                </a:schemeClr>
              </a:solidFill>
            </a:rPr>
            <a:t>2027 г. – 249825,9 тыс.руб. (22,0%)</a:t>
          </a:r>
          <a:endParaRPr lang="ru-RU" sz="1400" kern="1200" dirty="0">
            <a:solidFill>
              <a:schemeClr val="accent5">
                <a:lumMod val="50000"/>
              </a:schemeClr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accent5">
                  <a:lumMod val="50000"/>
                </a:schemeClr>
              </a:solidFill>
            </a:rPr>
            <a:t>2028 г. – 284419,6тыс.руб. (25,2%)</a:t>
          </a:r>
          <a:endParaRPr lang="ru-RU" sz="14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191936" y="3322274"/>
        <a:ext cx="2389528" cy="1649222"/>
      </dsp:txXfrm>
    </dsp:sp>
    <dsp:sp modelId="{C3066A8A-E733-42E7-B411-968CE48B72A8}">
      <dsp:nvSpPr>
        <dsp:cNvPr id="0" name=""/>
        <dsp:cNvSpPr/>
      </dsp:nvSpPr>
      <dsp:spPr>
        <a:xfrm>
          <a:off x="4799715" y="-86752"/>
          <a:ext cx="3558070" cy="163157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accent5">
                  <a:lumMod val="50000"/>
                </a:schemeClr>
              </a:solidFill>
            </a:rPr>
            <a:t>2026 г. – 591225,6тыс.руб. (45,2%)</a:t>
          </a:r>
          <a:endParaRPr lang="ru-RU" sz="1400" kern="1200" dirty="0">
            <a:solidFill>
              <a:schemeClr val="accent5">
                <a:lumMod val="50000"/>
              </a:schemeClr>
            </a:solidFill>
          </a:endParaRPr>
        </a:p>
        <a:p>
          <a:pPr marL="114300" lvl="1" indent="-114300" algn="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accent5">
                  <a:lumMod val="50000"/>
                </a:schemeClr>
              </a:solidFill>
            </a:rPr>
            <a:t>2027 г. – 584898,4 тыс.руб. (51,5%)</a:t>
          </a:r>
          <a:endParaRPr lang="ru-RU" sz="1400" kern="1200" dirty="0">
            <a:solidFill>
              <a:schemeClr val="accent5">
                <a:lumMod val="50000"/>
              </a:schemeClr>
            </a:solidFill>
          </a:endParaRPr>
        </a:p>
        <a:p>
          <a:pPr marL="114300" lvl="1" indent="-114300" algn="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accent5">
                  <a:lumMod val="50000"/>
                </a:schemeClr>
              </a:solidFill>
            </a:rPr>
            <a:t>2028 г. – 582490,9 тыс.руб. (51,6%)</a:t>
          </a:r>
          <a:endParaRPr lang="ru-RU" sz="14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5902976" y="-50912"/>
        <a:ext cx="2418969" cy="1151998"/>
      </dsp:txXfrm>
    </dsp:sp>
    <dsp:sp modelId="{5EA55F7A-F318-4A82-A1F1-AD1704A98A8A}">
      <dsp:nvSpPr>
        <dsp:cNvPr id="0" name=""/>
        <dsp:cNvSpPr/>
      </dsp:nvSpPr>
      <dsp:spPr>
        <a:xfrm>
          <a:off x="2435" y="-25666"/>
          <a:ext cx="3597614" cy="163157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accent5">
                  <a:lumMod val="50000"/>
                </a:schemeClr>
              </a:solidFill>
            </a:rPr>
            <a:t>2026 г. – 108898,4 </a:t>
          </a:r>
          <a:r>
            <a:rPr lang="ru-RU" sz="1400" kern="1200" dirty="0" err="1" smtClean="0">
              <a:solidFill>
                <a:schemeClr val="accent5">
                  <a:lumMod val="50000"/>
                </a:schemeClr>
              </a:solidFill>
            </a:rPr>
            <a:t>тыс.руб</a:t>
          </a:r>
          <a:r>
            <a:rPr lang="ru-RU" sz="1400" kern="1200" dirty="0" smtClean="0">
              <a:solidFill>
                <a:schemeClr val="accent5">
                  <a:lumMod val="50000"/>
                </a:schemeClr>
              </a:solidFill>
            </a:rPr>
            <a:t>. (8,3%) </a:t>
          </a:r>
          <a:endParaRPr lang="ru-RU" sz="1400" kern="1200" dirty="0">
            <a:solidFill>
              <a:schemeClr val="accent5">
                <a:lumMod val="50000"/>
              </a:schemeClr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accent5">
                  <a:lumMod val="50000"/>
                </a:schemeClr>
              </a:solidFill>
            </a:rPr>
            <a:t>2027 г. – 163873,2 </a:t>
          </a:r>
          <a:r>
            <a:rPr lang="ru-RU" sz="1400" kern="1200" dirty="0" err="1" smtClean="0">
              <a:solidFill>
                <a:schemeClr val="accent5">
                  <a:lumMod val="50000"/>
                </a:schemeClr>
              </a:solidFill>
            </a:rPr>
            <a:t>тыс.руб</a:t>
          </a:r>
          <a:r>
            <a:rPr lang="ru-RU" sz="1400" kern="1200" dirty="0" smtClean="0">
              <a:solidFill>
                <a:schemeClr val="accent5">
                  <a:lumMod val="50000"/>
                </a:schemeClr>
              </a:solidFill>
            </a:rPr>
            <a:t>. (14,4%)</a:t>
          </a:r>
          <a:endParaRPr lang="ru-RU" sz="1400" kern="1200" dirty="0">
            <a:solidFill>
              <a:schemeClr val="accent5">
                <a:lumMod val="50000"/>
              </a:schemeClr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accent5">
                  <a:lumMod val="50000"/>
                </a:schemeClr>
              </a:solidFill>
            </a:rPr>
            <a:t>2028 г. – 123914,2 </a:t>
          </a:r>
          <a:r>
            <a:rPr lang="ru-RU" sz="1400" kern="1200" dirty="0" err="1" smtClean="0">
              <a:solidFill>
                <a:schemeClr val="accent5">
                  <a:lumMod val="50000"/>
                </a:schemeClr>
              </a:solidFill>
            </a:rPr>
            <a:t>тыс.руб</a:t>
          </a:r>
          <a:r>
            <a:rPr lang="ru-RU" sz="1400" kern="1200" dirty="0" smtClean="0">
              <a:solidFill>
                <a:schemeClr val="accent5">
                  <a:lumMod val="50000"/>
                </a:schemeClr>
              </a:solidFill>
            </a:rPr>
            <a:t>. (11,0%)</a:t>
          </a:r>
          <a:endParaRPr lang="ru-RU" sz="14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38275" y="10174"/>
        <a:ext cx="2446650" cy="1151998"/>
      </dsp:txXfrm>
    </dsp:sp>
    <dsp:sp modelId="{BC7459EA-9282-442D-9D33-9F01CF9B3C6A}">
      <dsp:nvSpPr>
        <dsp:cNvPr id="0" name=""/>
        <dsp:cNvSpPr/>
      </dsp:nvSpPr>
      <dsp:spPr>
        <a:xfrm>
          <a:off x="1920186" y="379925"/>
          <a:ext cx="2207720" cy="2207720"/>
        </a:xfrm>
        <a:prstGeom prst="pieWedge">
          <a:avLst/>
        </a:prstGeom>
        <a:solidFill>
          <a:schemeClr val="accent3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accent5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Дотации</a:t>
          </a:r>
          <a:endParaRPr lang="ru-RU" sz="2100" kern="1200" dirty="0">
            <a:solidFill>
              <a:schemeClr val="accent5">
                <a:lumMod val="5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</dsp:txBody>
      <dsp:txXfrm>
        <a:off x="2566812" y="1026551"/>
        <a:ext cx="1561094" cy="1561094"/>
      </dsp:txXfrm>
    </dsp:sp>
    <dsp:sp modelId="{6C7CF609-DDD4-48F7-94E6-08FDBA727A5C}">
      <dsp:nvSpPr>
        <dsp:cNvPr id="0" name=""/>
        <dsp:cNvSpPr/>
      </dsp:nvSpPr>
      <dsp:spPr>
        <a:xfrm rot="5400000">
          <a:off x="4229879" y="379925"/>
          <a:ext cx="2207720" cy="2207720"/>
        </a:xfrm>
        <a:prstGeom prst="pieWedge">
          <a:avLst/>
        </a:prstGeom>
        <a:solidFill>
          <a:schemeClr val="accent5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accent5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Субвенции</a:t>
          </a:r>
          <a:endParaRPr lang="ru-RU" sz="2100" kern="1200" dirty="0">
            <a:solidFill>
              <a:schemeClr val="accent5">
                <a:lumMod val="5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</dsp:txBody>
      <dsp:txXfrm rot="-5400000">
        <a:off x="4229879" y="1026551"/>
        <a:ext cx="1561094" cy="1561094"/>
      </dsp:txXfrm>
    </dsp:sp>
    <dsp:sp modelId="{5D661339-AF09-4038-A778-0303D00BE220}">
      <dsp:nvSpPr>
        <dsp:cNvPr id="0" name=""/>
        <dsp:cNvSpPr/>
      </dsp:nvSpPr>
      <dsp:spPr>
        <a:xfrm rot="10800000">
          <a:off x="4114747" y="2689619"/>
          <a:ext cx="2437985" cy="2207720"/>
        </a:xfrm>
        <a:prstGeom prst="pieWedge">
          <a:avLst/>
        </a:prstGeom>
        <a:solidFill>
          <a:srgbClr val="FF999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accent5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Иные межбюджетные трансферты</a:t>
          </a:r>
          <a:endParaRPr lang="ru-RU" sz="1600" kern="1200" dirty="0">
            <a:solidFill>
              <a:schemeClr val="accent5">
                <a:lumMod val="5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</dsp:txBody>
      <dsp:txXfrm rot="10800000">
        <a:off x="4114747" y="2689619"/>
        <a:ext cx="1723916" cy="1561094"/>
      </dsp:txXfrm>
    </dsp:sp>
    <dsp:sp modelId="{DFB2F56D-89F7-4FDF-BFAE-5CAF263A7F50}">
      <dsp:nvSpPr>
        <dsp:cNvPr id="0" name=""/>
        <dsp:cNvSpPr/>
      </dsp:nvSpPr>
      <dsp:spPr>
        <a:xfrm rot="16200000">
          <a:off x="1920186" y="2689619"/>
          <a:ext cx="2207720" cy="2207720"/>
        </a:xfrm>
        <a:prstGeom prst="pieWedge">
          <a:avLst/>
        </a:prstGeom>
        <a:solidFill>
          <a:srgbClr val="FF99F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accent5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Субсидии</a:t>
          </a:r>
          <a:endParaRPr lang="ru-RU" sz="2100" kern="1200" dirty="0">
            <a:solidFill>
              <a:schemeClr val="accent5">
                <a:lumMod val="5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</dsp:txBody>
      <dsp:txXfrm rot="5400000">
        <a:off x="2566812" y="2689619"/>
        <a:ext cx="1561094" cy="1561094"/>
      </dsp:txXfrm>
    </dsp:sp>
    <dsp:sp modelId="{40C30E39-B9CC-45E0-B6B1-E13B340D46B9}">
      <dsp:nvSpPr>
        <dsp:cNvPr id="0" name=""/>
        <dsp:cNvSpPr/>
      </dsp:nvSpPr>
      <dsp:spPr>
        <a:xfrm>
          <a:off x="3797768" y="2179753"/>
          <a:ext cx="762249" cy="662825"/>
        </a:xfrm>
        <a:prstGeom prst="circularArrow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</dsp:sp>
    <dsp:sp modelId="{2D096FC2-BDF2-403A-A2D1-18E3D0867CC2}">
      <dsp:nvSpPr>
        <dsp:cNvPr id="0" name=""/>
        <dsp:cNvSpPr/>
      </dsp:nvSpPr>
      <dsp:spPr>
        <a:xfrm rot="10800000">
          <a:off x="3797768" y="2434686"/>
          <a:ext cx="762249" cy="662825"/>
        </a:xfrm>
        <a:prstGeom prst="circularArrow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24FF10-3AB9-4BB5-8116-D70448E7A739}">
      <dsp:nvSpPr>
        <dsp:cNvPr id="0" name=""/>
        <dsp:cNvSpPr/>
      </dsp:nvSpPr>
      <dsp:spPr>
        <a:xfrm>
          <a:off x="832109" y="2312761"/>
          <a:ext cx="52114" cy="521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8FD1C4-3E4B-46DC-AFBD-D610A25C4A64}">
      <dsp:nvSpPr>
        <dsp:cNvPr id="0" name=""/>
        <dsp:cNvSpPr/>
      </dsp:nvSpPr>
      <dsp:spPr>
        <a:xfrm>
          <a:off x="688093" y="3497322"/>
          <a:ext cx="52114" cy="521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19886E-9FCE-44A7-9128-57F9DF11E8C0}">
      <dsp:nvSpPr>
        <dsp:cNvPr id="0" name=""/>
        <dsp:cNvSpPr/>
      </dsp:nvSpPr>
      <dsp:spPr>
        <a:xfrm>
          <a:off x="1032420" y="1089826"/>
          <a:ext cx="52114" cy="521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338B06-037A-45F6-AAA6-98ABA21DD6B5}">
      <dsp:nvSpPr>
        <dsp:cNvPr id="0" name=""/>
        <dsp:cNvSpPr/>
      </dsp:nvSpPr>
      <dsp:spPr>
        <a:xfrm>
          <a:off x="760101" y="1238913"/>
          <a:ext cx="52114" cy="521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F6B502-5BB9-4CE1-8990-4C69A4E24025}">
      <dsp:nvSpPr>
        <dsp:cNvPr id="0" name=""/>
        <dsp:cNvSpPr/>
      </dsp:nvSpPr>
      <dsp:spPr>
        <a:xfrm>
          <a:off x="601277" y="1265801"/>
          <a:ext cx="52114" cy="521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CC3E31-D354-4E69-8AAB-3E697DDA2A71}">
      <dsp:nvSpPr>
        <dsp:cNvPr id="0" name=""/>
        <dsp:cNvSpPr/>
      </dsp:nvSpPr>
      <dsp:spPr>
        <a:xfrm>
          <a:off x="1000371" y="1024686"/>
          <a:ext cx="52114" cy="521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F2C06A-74D4-4D73-B4F0-73D8A2AC0CA5}">
      <dsp:nvSpPr>
        <dsp:cNvPr id="0" name=""/>
        <dsp:cNvSpPr/>
      </dsp:nvSpPr>
      <dsp:spPr>
        <a:xfrm>
          <a:off x="688093" y="2408813"/>
          <a:ext cx="52114" cy="521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D6F8F6-51A7-4C14-B5DE-F5F160A80891}">
      <dsp:nvSpPr>
        <dsp:cNvPr id="0" name=""/>
        <dsp:cNvSpPr/>
      </dsp:nvSpPr>
      <dsp:spPr>
        <a:xfrm>
          <a:off x="760101" y="3608905"/>
          <a:ext cx="52114" cy="521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E03AC4-DE62-496A-BDB1-95794EC764FC}">
      <dsp:nvSpPr>
        <dsp:cNvPr id="0" name=""/>
        <dsp:cNvSpPr/>
      </dsp:nvSpPr>
      <dsp:spPr>
        <a:xfrm>
          <a:off x="642866" y="4617017"/>
          <a:ext cx="52114" cy="521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F8C031-9033-4AC1-931D-05D7071D5659}">
      <dsp:nvSpPr>
        <dsp:cNvPr id="0" name=""/>
        <dsp:cNvSpPr/>
      </dsp:nvSpPr>
      <dsp:spPr>
        <a:xfrm>
          <a:off x="760101" y="4672490"/>
          <a:ext cx="52114" cy="521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8A3384-0D0B-46DF-B490-3F370581233A}">
      <dsp:nvSpPr>
        <dsp:cNvPr id="0" name=""/>
        <dsp:cNvSpPr/>
      </dsp:nvSpPr>
      <dsp:spPr>
        <a:xfrm>
          <a:off x="970095" y="1207714"/>
          <a:ext cx="45719" cy="457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1B5E41-AF7F-4E97-9209-CC889FB057A1}">
      <dsp:nvSpPr>
        <dsp:cNvPr id="0" name=""/>
        <dsp:cNvSpPr/>
      </dsp:nvSpPr>
      <dsp:spPr>
        <a:xfrm>
          <a:off x="904117" y="4706355"/>
          <a:ext cx="52114" cy="521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5F20A1-73CC-4172-9B5D-D093A2AB2D48}">
      <dsp:nvSpPr>
        <dsp:cNvPr id="0" name=""/>
        <dsp:cNvSpPr/>
      </dsp:nvSpPr>
      <dsp:spPr>
        <a:xfrm>
          <a:off x="540590" y="3424264"/>
          <a:ext cx="52114" cy="521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A5D6EF-E6EC-4D5F-8B4A-9D3DA788375A}">
      <dsp:nvSpPr>
        <dsp:cNvPr id="0" name=""/>
        <dsp:cNvSpPr/>
      </dsp:nvSpPr>
      <dsp:spPr>
        <a:xfrm>
          <a:off x="508731" y="2505011"/>
          <a:ext cx="52114" cy="521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6B97A2-1F06-436D-8EBF-9955CEBB1294}">
      <dsp:nvSpPr>
        <dsp:cNvPr id="0" name=""/>
        <dsp:cNvSpPr/>
      </dsp:nvSpPr>
      <dsp:spPr>
        <a:xfrm flipH="1">
          <a:off x="654357" y="4617016"/>
          <a:ext cx="52114" cy="4761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BEA049-A47C-4420-BB5A-7C93E468BF76}">
      <dsp:nvSpPr>
        <dsp:cNvPr id="0" name=""/>
        <dsp:cNvSpPr/>
      </dsp:nvSpPr>
      <dsp:spPr>
        <a:xfrm>
          <a:off x="4399210" y="179474"/>
          <a:ext cx="4313757" cy="1205791"/>
        </a:xfrm>
        <a:prstGeom prst="roundRect">
          <a:avLst/>
        </a:prstGeom>
        <a:solidFill>
          <a:schemeClr val="accent4">
            <a:lumMod val="75000"/>
          </a:schemeClr>
        </a:solidFill>
        <a:ln w="38100" cap="flat" cmpd="sng" algn="ctr">
          <a:solidFill>
            <a:schemeClr val="accent4">
              <a:lumMod val="60000"/>
              <a:lumOff val="40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52400" h="50800" prst="softRound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7665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МП «Защита населения и территорий от чрезвычайных ситуаций, обеспечение пожарной безопасности и безопасности людей на водных объектах Ковровского района»</a:t>
          </a:r>
          <a:endParaRPr lang="ru-RU" sz="1600" kern="1200" dirty="0"/>
        </a:p>
      </dsp:txBody>
      <dsp:txXfrm>
        <a:off x="4458072" y="238336"/>
        <a:ext cx="4196033" cy="1088067"/>
      </dsp:txXfrm>
    </dsp:sp>
    <dsp:sp modelId="{D8A17743-4C06-4401-B4B4-CC68963D2958}">
      <dsp:nvSpPr>
        <dsp:cNvPr id="0" name=""/>
        <dsp:cNvSpPr/>
      </dsp:nvSpPr>
      <dsp:spPr>
        <a:xfrm>
          <a:off x="226107" y="1383523"/>
          <a:ext cx="1127426" cy="911410"/>
        </a:xfrm>
        <a:prstGeom prst="ellipse">
          <a:avLst/>
        </a:prstGeom>
        <a:solidFill>
          <a:schemeClr val="accent4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52400" h="50800" prst="softRound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3F6511-42DB-441E-98B3-502E73D2536C}">
      <dsp:nvSpPr>
        <dsp:cNvPr id="0" name=""/>
        <dsp:cNvSpPr/>
      </dsp:nvSpPr>
      <dsp:spPr>
        <a:xfrm>
          <a:off x="4432143" y="1583217"/>
          <a:ext cx="4280824" cy="801552"/>
        </a:xfrm>
        <a:prstGeom prst="roundRect">
          <a:avLst/>
        </a:prstGeom>
        <a:solidFill>
          <a:schemeClr val="accent4">
            <a:lumMod val="75000"/>
          </a:schemeClr>
        </a:solidFill>
        <a:ln w="38100" cap="flat" cmpd="sng" algn="ctr">
          <a:solidFill>
            <a:schemeClr val="accent4">
              <a:lumMod val="60000"/>
              <a:lumOff val="40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52400" h="50800" prst="softRound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7665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МП «Обеспечение общественного порядка и профилактики правонарушений в Ковровском районе</a:t>
          </a:r>
          <a:r>
            <a:rPr lang="ru-RU" sz="500" kern="1200" dirty="0" smtClean="0"/>
            <a:t>»</a:t>
          </a:r>
          <a:endParaRPr lang="ru-RU" sz="500" kern="1200" dirty="0"/>
        </a:p>
      </dsp:txBody>
      <dsp:txXfrm>
        <a:off x="4471272" y="1622346"/>
        <a:ext cx="4202566" cy="723294"/>
      </dsp:txXfrm>
    </dsp:sp>
    <dsp:sp modelId="{544741F5-1C29-41A9-B8B3-B50019B81E2E}">
      <dsp:nvSpPr>
        <dsp:cNvPr id="0" name=""/>
        <dsp:cNvSpPr/>
      </dsp:nvSpPr>
      <dsp:spPr>
        <a:xfrm>
          <a:off x="236544" y="2538238"/>
          <a:ext cx="1116990" cy="926692"/>
        </a:xfrm>
        <a:prstGeom prst="ellipse">
          <a:avLst/>
        </a:prstGeom>
        <a:solidFill>
          <a:schemeClr val="accent4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52400" h="50800" prst="softRound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39DF6C-3769-4EFE-8BDD-4775800F9CE6}">
      <dsp:nvSpPr>
        <dsp:cNvPr id="0" name=""/>
        <dsp:cNvSpPr/>
      </dsp:nvSpPr>
      <dsp:spPr>
        <a:xfrm>
          <a:off x="4081664" y="2654621"/>
          <a:ext cx="4631303" cy="838113"/>
        </a:xfrm>
        <a:prstGeom prst="roundRect">
          <a:avLst/>
        </a:prstGeom>
        <a:solidFill>
          <a:schemeClr val="accent4">
            <a:lumMod val="75000"/>
          </a:schemeClr>
        </a:solidFill>
        <a:ln w="38100" cap="flat" cmpd="sng" algn="ctr">
          <a:solidFill>
            <a:schemeClr val="accent4">
              <a:lumMod val="60000"/>
              <a:lumOff val="40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52400" h="50800" prst="softRound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7665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МП «Противодействие терроризму и экстремизму на территории Ковровского района»</a:t>
          </a:r>
          <a:endParaRPr lang="ru-RU" sz="1600" kern="1200" dirty="0"/>
        </a:p>
      </dsp:txBody>
      <dsp:txXfrm>
        <a:off x="4122577" y="2695534"/>
        <a:ext cx="4549477" cy="756287"/>
      </dsp:txXfrm>
    </dsp:sp>
    <dsp:sp modelId="{9CBE3FD2-2742-4BDF-B01E-1CAA55B939D1}">
      <dsp:nvSpPr>
        <dsp:cNvPr id="0" name=""/>
        <dsp:cNvSpPr/>
      </dsp:nvSpPr>
      <dsp:spPr>
        <a:xfrm>
          <a:off x="288034" y="4771879"/>
          <a:ext cx="1137508" cy="864734"/>
        </a:xfrm>
        <a:prstGeom prst="ellipse">
          <a:avLst/>
        </a:prstGeom>
        <a:solidFill>
          <a:schemeClr val="accent4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52400" h="50800" prst="softRound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5B9D2C-27AC-4DFD-A788-E663AD9913C9}">
      <dsp:nvSpPr>
        <dsp:cNvPr id="0" name=""/>
        <dsp:cNvSpPr/>
      </dsp:nvSpPr>
      <dsp:spPr>
        <a:xfrm>
          <a:off x="3934720" y="3680912"/>
          <a:ext cx="4778247" cy="740802"/>
        </a:xfrm>
        <a:prstGeom prst="roundRect">
          <a:avLst/>
        </a:prstGeom>
        <a:solidFill>
          <a:schemeClr val="accent4">
            <a:lumMod val="75000"/>
          </a:schemeClr>
        </a:solidFill>
        <a:ln w="38100" cap="flat" cmpd="sng" algn="ctr">
          <a:solidFill>
            <a:schemeClr val="accent4">
              <a:lumMod val="60000"/>
              <a:lumOff val="40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52400" h="50800" prst="softRound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7665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МП «Противодействие злоупотреблению наркотиками и их незаконному обороту в Ковровском районе»</a:t>
          </a:r>
          <a:endParaRPr lang="ru-RU" sz="1600" kern="1200" dirty="0"/>
        </a:p>
      </dsp:txBody>
      <dsp:txXfrm>
        <a:off x="3970883" y="3717075"/>
        <a:ext cx="4705921" cy="668476"/>
      </dsp:txXfrm>
    </dsp:sp>
    <dsp:sp modelId="{8A39D419-717E-4CC4-A75B-611F8E58CD4A}">
      <dsp:nvSpPr>
        <dsp:cNvPr id="0" name=""/>
        <dsp:cNvSpPr/>
      </dsp:nvSpPr>
      <dsp:spPr>
        <a:xfrm>
          <a:off x="261901" y="3691332"/>
          <a:ext cx="1163641" cy="879970"/>
        </a:xfrm>
        <a:prstGeom prst="ellipse">
          <a:avLst/>
        </a:prstGeom>
        <a:solidFill>
          <a:schemeClr val="accent4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52400" h="50800" prst="softRound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20F90E-C4D7-496C-BEB5-19B6DC94BFB1}">
      <dsp:nvSpPr>
        <dsp:cNvPr id="0" name=""/>
        <dsp:cNvSpPr/>
      </dsp:nvSpPr>
      <dsp:spPr>
        <a:xfrm>
          <a:off x="3778889" y="4658198"/>
          <a:ext cx="4831558" cy="939483"/>
        </a:xfrm>
        <a:prstGeom prst="roundRect">
          <a:avLst/>
        </a:prstGeom>
        <a:solidFill>
          <a:schemeClr val="accent4">
            <a:lumMod val="75000"/>
          </a:schemeClr>
        </a:solidFill>
        <a:ln w="38100" cap="flat" cmpd="sng" algn="ctr">
          <a:solidFill>
            <a:schemeClr val="accent4">
              <a:lumMod val="60000"/>
              <a:lumOff val="40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52400" h="50800" prst="softRound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7665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Расходы на выполнение отдельных государственных полномочий по государственной регистрации актов гражданского состояния</a:t>
          </a:r>
          <a:endParaRPr lang="ru-RU" sz="1600" kern="1200" dirty="0"/>
        </a:p>
      </dsp:txBody>
      <dsp:txXfrm>
        <a:off x="3824751" y="4704060"/>
        <a:ext cx="4739834" cy="847759"/>
      </dsp:txXfrm>
    </dsp:sp>
    <dsp:sp modelId="{16C7A438-56E2-40CA-BB1B-A71CDC6584CE}">
      <dsp:nvSpPr>
        <dsp:cNvPr id="0" name=""/>
        <dsp:cNvSpPr/>
      </dsp:nvSpPr>
      <dsp:spPr>
        <a:xfrm>
          <a:off x="209714" y="297737"/>
          <a:ext cx="1143820" cy="864093"/>
        </a:xfrm>
        <a:prstGeom prst="ellipse">
          <a:avLst/>
        </a:prstGeom>
        <a:solidFill>
          <a:schemeClr val="accent4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52400" h="50800" prst="softRound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CDEA42-B020-4627-8BA2-11F0DD9F4D78}">
      <dsp:nvSpPr>
        <dsp:cNvPr id="0" name=""/>
        <dsp:cNvSpPr/>
      </dsp:nvSpPr>
      <dsp:spPr>
        <a:xfrm flipV="1">
          <a:off x="0" y="4680520"/>
          <a:ext cx="8613854" cy="45720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4ACF1A-6E55-4646-9C80-BE9D6B1E141C}">
      <dsp:nvSpPr>
        <dsp:cNvPr id="0" name=""/>
        <dsp:cNvSpPr/>
      </dsp:nvSpPr>
      <dsp:spPr>
        <a:xfrm>
          <a:off x="-3600" y="3937580"/>
          <a:ext cx="8695163" cy="45720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A73771-D7F6-4AED-9064-A89414E0B183}">
      <dsp:nvSpPr>
        <dsp:cNvPr id="0" name=""/>
        <dsp:cNvSpPr/>
      </dsp:nvSpPr>
      <dsp:spPr>
        <a:xfrm flipV="1">
          <a:off x="1246580" y="3168352"/>
          <a:ext cx="7198328" cy="45720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9CAFD7-4779-4490-AE1D-BADF89FE8C6A}">
      <dsp:nvSpPr>
        <dsp:cNvPr id="0" name=""/>
        <dsp:cNvSpPr/>
      </dsp:nvSpPr>
      <dsp:spPr>
        <a:xfrm flipV="1">
          <a:off x="15642" y="2296157"/>
          <a:ext cx="8122075" cy="45720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5E5244-0FA2-4F71-8201-C5FC264C3506}">
      <dsp:nvSpPr>
        <dsp:cNvPr id="0" name=""/>
        <dsp:cNvSpPr/>
      </dsp:nvSpPr>
      <dsp:spPr>
        <a:xfrm flipV="1">
          <a:off x="113757" y="1512167"/>
          <a:ext cx="8276365" cy="49974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029206-4868-4CC9-82B0-3DA031F9F129}">
      <dsp:nvSpPr>
        <dsp:cNvPr id="0" name=""/>
        <dsp:cNvSpPr/>
      </dsp:nvSpPr>
      <dsp:spPr>
        <a:xfrm flipV="1">
          <a:off x="575135" y="846636"/>
          <a:ext cx="7997109" cy="45720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57930C-231B-4731-9CD2-9F62612454A4}">
      <dsp:nvSpPr>
        <dsp:cNvPr id="0" name=""/>
        <dsp:cNvSpPr/>
      </dsp:nvSpPr>
      <dsp:spPr>
        <a:xfrm>
          <a:off x="166026" y="2016221"/>
          <a:ext cx="1819500" cy="144016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09D3C1-8CB3-4CAF-A55E-12FF98F7DEB6}">
      <dsp:nvSpPr>
        <dsp:cNvPr id="0" name=""/>
        <dsp:cNvSpPr/>
      </dsp:nvSpPr>
      <dsp:spPr>
        <a:xfrm>
          <a:off x="947032" y="2872471"/>
          <a:ext cx="2811192" cy="144952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947032" y="2872471"/>
        <a:ext cx="2811192" cy="1449521"/>
      </dsp:txXfrm>
    </dsp:sp>
    <dsp:sp modelId="{53448009-EB37-43BF-A338-82B5D77EBFA6}">
      <dsp:nvSpPr>
        <dsp:cNvPr id="0" name=""/>
        <dsp:cNvSpPr/>
      </dsp:nvSpPr>
      <dsp:spPr>
        <a:xfrm>
          <a:off x="6465315" y="540059"/>
          <a:ext cx="658873" cy="658873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D62CBE-5767-491B-A7AC-E5AF076F9123}">
      <dsp:nvSpPr>
        <dsp:cNvPr id="0" name=""/>
        <dsp:cNvSpPr/>
      </dsp:nvSpPr>
      <dsp:spPr>
        <a:xfrm>
          <a:off x="7124188" y="540059"/>
          <a:ext cx="181717" cy="6588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70" tIns="0" rIns="179070" bIns="0" numCol="1" spcCol="1270" anchor="ctr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700" kern="1200" dirty="0"/>
        </a:p>
      </dsp:txBody>
      <dsp:txXfrm>
        <a:off x="7124188" y="540059"/>
        <a:ext cx="181717" cy="658873"/>
      </dsp:txXfrm>
    </dsp:sp>
    <dsp:sp modelId="{2A9E0F16-7E69-4D07-8327-8FA2BD97C936}">
      <dsp:nvSpPr>
        <dsp:cNvPr id="0" name=""/>
        <dsp:cNvSpPr/>
      </dsp:nvSpPr>
      <dsp:spPr>
        <a:xfrm>
          <a:off x="5821815" y="1207718"/>
          <a:ext cx="658873" cy="658873"/>
        </a:xfrm>
        <a:prstGeom prst="ellipse">
          <a:avLst/>
        </a:prstGeom>
        <a:solidFill>
          <a:srgbClr val="0CAEC4"/>
        </a:solidFill>
        <a:ln w="25400" cap="flat" cmpd="sng" algn="ctr">
          <a:solidFill>
            <a:schemeClr val="tx2"/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A115EA-FBBB-4FEC-A8CB-6728134F5537}">
      <dsp:nvSpPr>
        <dsp:cNvPr id="0" name=""/>
        <dsp:cNvSpPr/>
      </dsp:nvSpPr>
      <dsp:spPr>
        <a:xfrm>
          <a:off x="6480688" y="1207718"/>
          <a:ext cx="246067" cy="6588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0" rIns="19050" bIns="0" numCol="1" spcCol="1270" anchor="ctr" anchorCtr="0">
          <a:noAutofit/>
        </a:bodyPr>
        <a:lstStyle/>
        <a:p>
          <a:pPr lvl="0" algn="l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6480688" y="1207718"/>
        <a:ext cx="246067" cy="658873"/>
      </dsp:txXfrm>
    </dsp:sp>
    <dsp:sp modelId="{024873C8-CF74-4DF2-B538-74AB467D1BB8}">
      <dsp:nvSpPr>
        <dsp:cNvPr id="0" name=""/>
        <dsp:cNvSpPr/>
      </dsp:nvSpPr>
      <dsp:spPr>
        <a:xfrm>
          <a:off x="5471295" y="1989581"/>
          <a:ext cx="658873" cy="658873"/>
        </a:xfrm>
        <a:prstGeom prst="ellipse">
          <a:avLst/>
        </a:prstGeom>
        <a:solidFill>
          <a:srgbClr val="0CAEC4"/>
        </a:solidFill>
        <a:ln w="25400" cap="flat" cmpd="sng" algn="ctr">
          <a:solidFill>
            <a:schemeClr val="tx2"/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5AFA9C-503B-4871-A8A9-8EE1972F78DE}">
      <dsp:nvSpPr>
        <dsp:cNvPr id="0" name=""/>
        <dsp:cNvSpPr/>
      </dsp:nvSpPr>
      <dsp:spPr>
        <a:xfrm>
          <a:off x="6130168" y="1989581"/>
          <a:ext cx="281119" cy="6588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0" rIns="22860" bIns="0" numCol="1" spcCol="1270" anchor="ctr" anchorCtr="0">
          <a:noAutofit/>
        </a:bodyPr>
        <a:lstStyle/>
        <a:p>
          <a:pPr lvl="0" algn="l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 dirty="0"/>
        </a:p>
      </dsp:txBody>
      <dsp:txXfrm>
        <a:off x="6130168" y="1989581"/>
        <a:ext cx="281119" cy="658873"/>
      </dsp:txXfrm>
    </dsp:sp>
    <dsp:sp modelId="{B890D8C4-6496-4544-B987-69241D5691EB}">
      <dsp:nvSpPr>
        <dsp:cNvPr id="0" name=""/>
        <dsp:cNvSpPr/>
      </dsp:nvSpPr>
      <dsp:spPr>
        <a:xfrm>
          <a:off x="5190094" y="2785016"/>
          <a:ext cx="658873" cy="658873"/>
        </a:xfrm>
        <a:prstGeom prst="ellipse">
          <a:avLst/>
        </a:prstGeom>
        <a:solidFill>
          <a:srgbClr val="0CAEC4"/>
        </a:solidFill>
        <a:ln w="25400" cap="flat" cmpd="sng" algn="ctr">
          <a:solidFill>
            <a:schemeClr val="tx2"/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055B3A-0499-4B0F-84BE-44A7B6BCC062}">
      <dsp:nvSpPr>
        <dsp:cNvPr id="0" name=""/>
        <dsp:cNvSpPr/>
      </dsp:nvSpPr>
      <dsp:spPr>
        <a:xfrm>
          <a:off x="6130168" y="2824153"/>
          <a:ext cx="281119" cy="6588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70" tIns="0" rIns="179070" bIns="0" numCol="1" spcCol="1270" anchor="ctr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700" kern="1200" dirty="0"/>
        </a:p>
      </dsp:txBody>
      <dsp:txXfrm>
        <a:off x="6130168" y="2824153"/>
        <a:ext cx="281119" cy="658873"/>
      </dsp:txXfrm>
    </dsp:sp>
    <dsp:sp modelId="{74FD2492-E43D-4619-B848-B5513BB48BB4}">
      <dsp:nvSpPr>
        <dsp:cNvPr id="0" name=""/>
        <dsp:cNvSpPr/>
      </dsp:nvSpPr>
      <dsp:spPr>
        <a:xfrm>
          <a:off x="5821815" y="3606016"/>
          <a:ext cx="658873" cy="658873"/>
        </a:xfrm>
        <a:prstGeom prst="ellipse">
          <a:avLst/>
        </a:prstGeom>
        <a:solidFill>
          <a:srgbClr val="0CAEC4"/>
        </a:solidFill>
        <a:ln w="25400" cap="flat" cmpd="sng" algn="ctr">
          <a:solidFill>
            <a:schemeClr val="tx2"/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FBCB6A-6828-4DAC-8FAA-A66B91B48D81}">
      <dsp:nvSpPr>
        <dsp:cNvPr id="0" name=""/>
        <dsp:cNvSpPr/>
      </dsp:nvSpPr>
      <dsp:spPr>
        <a:xfrm>
          <a:off x="6480688" y="3606016"/>
          <a:ext cx="246067" cy="6588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70" tIns="0" rIns="179070" bIns="0" numCol="1" spcCol="1270" anchor="ctr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700" kern="1200" dirty="0"/>
        </a:p>
      </dsp:txBody>
      <dsp:txXfrm>
        <a:off x="6480688" y="3606016"/>
        <a:ext cx="246067" cy="658873"/>
      </dsp:txXfrm>
    </dsp:sp>
    <dsp:sp modelId="{898962D2-75F1-49EA-8DD1-FF533B16C726}">
      <dsp:nvSpPr>
        <dsp:cNvPr id="0" name=""/>
        <dsp:cNvSpPr/>
      </dsp:nvSpPr>
      <dsp:spPr>
        <a:xfrm>
          <a:off x="6465315" y="4273674"/>
          <a:ext cx="658873" cy="658873"/>
        </a:xfrm>
        <a:prstGeom prst="ellipse">
          <a:avLst/>
        </a:prstGeom>
        <a:solidFill>
          <a:srgbClr val="0CAEC4"/>
        </a:solidFill>
        <a:ln w="25400" cap="flat" cmpd="sng" algn="ctr">
          <a:solidFill>
            <a:schemeClr val="tx2"/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A158B0-C70B-4BB1-A5B2-D2F005A3EF2C}">
      <dsp:nvSpPr>
        <dsp:cNvPr id="0" name=""/>
        <dsp:cNvSpPr/>
      </dsp:nvSpPr>
      <dsp:spPr>
        <a:xfrm>
          <a:off x="7124188" y="4273674"/>
          <a:ext cx="181717" cy="6588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70" tIns="0" rIns="179070" bIns="0" numCol="1" spcCol="1270" anchor="ctr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700" kern="1200" dirty="0"/>
        </a:p>
      </dsp:txBody>
      <dsp:txXfrm>
        <a:off x="7124188" y="4273674"/>
        <a:ext cx="181717" cy="658873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EA6C95-D958-4310-BCFC-927F5FDCBB71}">
      <dsp:nvSpPr>
        <dsp:cNvPr id="0" name=""/>
        <dsp:cNvSpPr/>
      </dsp:nvSpPr>
      <dsp:spPr>
        <a:xfrm>
          <a:off x="5112572" y="1609259"/>
          <a:ext cx="2594819" cy="4295396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 w="19050" cap="flat" cmpd="sng" algn="ctr">
          <a:solidFill>
            <a:scrgbClr r="0" g="0" b="0"/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Ивановское сельское поселение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err="1" smtClean="0"/>
            <a:t>Клязьминское</a:t>
          </a:r>
          <a:r>
            <a:rPr lang="ru-RU" sz="1400" kern="1200" dirty="0" smtClean="0"/>
            <a:t> сельское поселение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err="1" smtClean="0"/>
            <a:t>Малыгинское</a:t>
          </a:r>
          <a:r>
            <a:rPr lang="ru-RU" sz="1400" kern="1200" dirty="0" smtClean="0"/>
            <a:t> сельское поселение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поселок Мелехово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Новосельское сельское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поселение</a:t>
          </a:r>
        </a:p>
      </dsp:txBody>
      <dsp:txXfrm>
        <a:off x="5527744" y="1609259"/>
        <a:ext cx="2179648" cy="4295396"/>
      </dsp:txXfrm>
    </dsp:sp>
    <dsp:sp modelId="{063A2831-43F9-41A6-9A32-AC2994123379}">
      <dsp:nvSpPr>
        <dsp:cNvPr id="0" name=""/>
        <dsp:cNvSpPr/>
      </dsp:nvSpPr>
      <dsp:spPr>
        <a:xfrm>
          <a:off x="4793911" y="0"/>
          <a:ext cx="2274117" cy="2237512"/>
        </a:xfrm>
        <a:prstGeom prst="ellipse">
          <a:avLst/>
        </a:prstGeom>
        <a:solidFill>
          <a:schemeClr val="accent6">
            <a:lumMod val="75000"/>
          </a:schemeClr>
        </a:solidFill>
        <a:ln w="28575" cap="flat" cmpd="sng" algn="ctr">
          <a:solidFill>
            <a:scrgbClr r="0" g="0" b="0"/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Дотации на выравнивание бюджетной обеспеченности</a:t>
          </a:r>
          <a:endParaRPr lang="ru-RU" sz="1400" kern="1200" dirty="0"/>
        </a:p>
      </dsp:txBody>
      <dsp:txXfrm>
        <a:off x="5126948" y="327676"/>
        <a:ext cx="1608043" cy="1582160"/>
      </dsp:txXfrm>
    </dsp:sp>
    <dsp:sp modelId="{BCA4C33F-A423-4522-BD2E-014ECD6FF094}">
      <dsp:nvSpPr>
        <dsp:cNvPr id="0" name=""/>
        <dsp:cNvSpPr/>
      </dsp:nvSpPr>
      <dsp:spPr>
        <a:xfrm>
          <a:off x="871435" y="2502611"/>
          <a:ext cx="2594819" cy="2940413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  <a:ln w="19050" cap="flat" cmpd="sng" algn="ctr">
          <a:solidFill>
            <a:scrgbClr r="0" g="0" b="0"/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Ивановское сельское поселение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err="1" smtClean="0"/>
            <a:t>Клязьминское</a:t>
          </a:r>
          <a:r>
            <a:rPr lang="ru-RU" sz="1400" kern="1200" dirty="0" smtClean="0"/>
            <a:t> сельское поселение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поселок Мелехово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Новосельское сельское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поселение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>
        <a:off x="1286606" y="2502611"/>
        <a:ext cx="2179648" cy="2940413"/>
      </dsp:txXfrm>
    </dsp:sp>
    <dsp:sp modelId="{89A3D08B-5BD2-4784-97F7-38A2B453FCC0}">
      <dsp:nvSpPr>
        <dsp:cNvPr id="0" name=""/>
        <dsp:cNvSpPr/>
      </dsp:nvSpPr>
      <dsp:spPr>
        <a:xfrm>
          <a:off x="288033" y="258610"/>
          <a:ext cx="2296605" cy="2237512"/>
        </a:xfrm>
        <a:prstGeom prst="ellipse">
          <a:avLst/>
        </a:prstGeom>
        <a:solidFill>
          <a:schemeClr val="accent1">
            <a:lumMod val="50000"/>
          </a:schemeClr>
        </a:solidFill>
        <a:ln w="19050" cap="flat" cmpd="sng" algn="ctr">
          <a:solidFill>
            <a:scrgbClr r="0" g="0" b="0"/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Иные межбюджетные трансферты на сбалансированность бюджетов поселений</a:t>
          </a:r>
          <a:endParaRPr lang="ru-RU" sz="1400" kern="1200" dirty="0"/>
        </a:p>
      </dsp:txBody>
      <dsp:txXfrm>
        <a:off x="624363" y="586286"/>
        <a:ext cx="1623945" cy="15821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9E8E4E-0B75-4CB1-9BA5-4EF97612D9A1}">
      <dsp:nvSpPr>
        <dsp:cNvPr id="0" name=""/>
        <dsp:cNvSpPr/>
      </dsp:nvSpPr>
      <dsp:spPr>
        <a:xfrm>
          <a:off x="0" y="2880322"/>
          <a:ext cx="2520752" cy="1178238"/>
        </a:xfrm>
        <a:prstGeom prst="round2SameRect">
          <a:avLst>
            <a:gd name="adj1" fmla="val 8000"/>
            <a:gd name="adj2" fmla="val 0"/>
          </a:avLst>
        </a:prstGeom>
        <a:solidFill>
          <a:srgbClr val="CC99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57150" rIns="19050" bIns="1905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Дотации на поддержку мер по обеспечению сбалансированности местных бюджетов</a:t>
          </a:r>
          <a:endParaRPr lang="ru-RU" sz="1500" kern="1200" dirty="0"/>
        </a:p>
      </dsp:txBody>
      <dsp:txXfrm>
        <a:off x="27608" y="2907930"/>
        <a:ext cx="2465536" cy="1150630"/>
      </dsp:txXfrm>
    </dsp:sp>
    <dsp:sp modelId="{A226DC1E-AEEA-4017-A544-176B7BA54BDE}">
      <dsp:nvSpPr>
        <dsp:cNvPr id="0" name=""/>
        <dsp:cNvSpPr/>
      </dsp:nvSpPr>
      <dsp:spPr>
        <a:xfrm>
          <a:off x="0" y="4059336"/>
          <a:ext cx="2520752" cy="809126"/>
        </a:xfrm>
        <a:prstGeom prst="rect">
          <a:avLst/>
        </a:prstGeom>
        <a:solidFill>
          <a:srgbClr val="2F86DD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93236,0 тыс.руб.</a:t>
          </a:r>
          <a:endParaRPr lang="ru-RU" sz="2000" kern="1200" dirty="0"/>
        </a:p>
      </dsp:txBody>
      <dsp:txXfrm>
        <a:off x="0" y="4059336"/>
        <a:ext cx="1775177" cy="809126"/>
      </dsp:txXfrm>
    </dsp:sp>
    <dsp:sp modelId="{6282B1F0-2F34-4B3C-87DA-C7DD016F0086}">
      <dsp:nvSpPr>
        <dsp:cNvPr id="0" name=""/>
        <dsp:cNvSpPr/>
      </dsp:nvSpPr>
      <dsp:spPr>
        <a:xfrm>
          <a:off x="1642990" y="3735336"/>
          <a:ext cx="882263" cy="882263"/>
        </a:xfrm>
        <a:prstGeom prst="ellipse">
          <a:avLst/>
        </a:prstGeom>
        <a:solidFill>
          <a:schemeClr val="accent6">
            <a:lumMod val="5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25C0B4-14AB-410D-B954-8F8D8CFB2FF2}">
      <dsp:nvSpPr>
        <dsp:cNvPr id="0" name=""/>
        <dsp:cNvSpPr/>
      </dsp:nvSpPr>
      <dsp:spPr>
        <a:xfrm>
          <a:off x="2518643" y="3"/>
          <a:ext cx="3891688" cy="611172"/>
        </a:xfrm>
        <a:prstGeom prst="round2SameRect">
          <a:avLst>
            <a:gd name="adj1" fmla="val 8000"/>
            <a:gd name="adj2" fmla="val 0"/>
          </a:avLst>
        </a:prstGeom>
        <a:solidFill>
          <a:srgbClr val="CC9900">
            <a:alpha val="89804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121920" rIns="40640" bIns="40640" numCol="1" spcCol="1270" anchor="t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/>
            <a:t>Дотации</a:t>
          </a:r>
          <a:endParaRPr lang="ru-RU" sz="3200" kern="1200" dirty="0"/>
        </a:p>
      </dsp:txBody>
      <dsp:txXfrm>
        <a:off x="2532963" y="14323"/>
        <a:ext cx="3863048" cy="596852"/>
      </dsp:txXfrm>
    </dsp:sp>
    <dsp:sp modelId="{4C4D1603-66E7-425A-9A33-D6341AC79DE1}">
      <dsp:nvSpPr>
        <dsp:cNvPr id="0" name=""/>
        <dsp:cNvSpPr/>
      </dsp:nvSpPr>
      <dsp:spPr>
        <a:xfrm>
          <a:off x="2518643" y="626066"/>
          <a:ext cx="3891688" cy="789925"/>
        </a:xfrm>
        <a:prstGeom prst="rect">
          <a:avLst/>
        </a:prstGeom>
        <a:solidFill>
          <a:srgbClr val="2F86DD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108898,4 тыс.руб.</a:t>
          </a:r>
          <a:endParaRPr lang="ru-RU" sz="2000" kern="1200" dirty="0"/>
        </a:p>
      </dsp:txBody>
      <dsp:txXfrm>
        <a:off x="2518643" y="626066"/>
        <a:ext cx="2740625" cy="789925"/>
      </dsp:txXfrm>
    </dsp:sp>
    <dsp:sp modelId="{B6721C72-05B5-481C-AE6F-813402F1AB7C}">
      <dsp:nvSpPr>
        <dsp:cNvPr id="0" name=""/>
        <dsp:cNvSpPr/>
      </dsp:nvSpPr>
      <dsp:spPr>
        <a:xfrm>
          <a:off x="5256584" y="216027"/>
          <a:ext cx="882263" cy="882263"/>
        </a:xfrm>
        <a:prstGeom prst="ellipse">
          <a:avLst/>
        </a:prstGeom>
        <a:solidFill>
          <a:schemeClr val="accent6">
            <a:lumMod val="5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E85483-56BF-4586-B70F-38F49559DC91}">
      <dsp:nvSpPr>
        <dsp:cNvPr id="0" name=""/>
        <dsp:cNvSpPr/>
      </dsp:nvSpPr>
      <dsp:spPr>
        <a:xfrm>
          <a:off x="6014244" y="2880323"/>
          <a:ext cx="2520752" cy="1881688"/>
        </a:xfrm>
        <a:prstGeom prst="round2SameRect">
          <a:avLst>
            <a:gd name="adj1" fmla="val 8000"/>
            <a:gd name="adj2" fmla="val 0"/>
          </a:avLst>
        </a:prstGeom>
        <a:solidFill>
          <a:srgbClr val="CC99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57150" rIns="19050" bIns="1905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Дотации в целях частичной компенсации и дополнительных расходов местных бюджетов в связи с увеличением минимального размера оплаты труда</a:t>
          </a:r>
          <a:endParaRPr lang="ru-RU" sz="1500" kern="1200" dirty="0"/>
        </a:p>
      </dsp:txBody>
      <dsp:txXfrm>
        <a:off x="6058334" y="2924413"/>
        <a:ext cx="2432572" cy="1837598"/>
      </dsp:txXfrm>
    </dsp:sp>
    <dsp:sp modelId="{40A58BF5-8653-4067-BFE6-E2399B2CB36C}">
      <dsp:nvSpPr>
        <dsp:cNvPr id="0" name=""/>
        <dsp:cNvSpPr/>
      </dsp:nvSpPr>
      <dsp:spPr>
        <a:xfrm>
          <a:off x="6048199" y="4519463"/>
          <a:ext cx="2520752" cy="809126"/>
        </a:xfrm>
        <a:prstGeom prst="rect">
          <a:avLst/>
        </a:prstGeom>
        <a:solidFill>
          <a:srgbClr val="2F86DD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4035,2тыс.руб.</a:t>
          </a:r>
          <a:endParaRPr lang="ru-RU" sz="2000" kern="1200" dirty="0"/>
        </a:p>
      </dsp:txBody>
      <dsp:txXfrm>
        <a:off x="6048199" y="4519463"/>
        <a:ext cx="1775177" cy="809126"/>
      </dsp:txXfrm>
    </dsp:sp>
    <dsp:sp modelId="{AD62C0C1-958B-4A1F-B706-4B35B1EC423C}">
      <dsp:nvSpPr>
        <dsp:cNvPr id="0" name=""/>
        <dsp:cNvSpPr/>
      </dsp:nvSpPr>
      <dsp:spPr>
        <a:xfrm>
          <a:off x="7686688" y="4248469"/>
          <a:ext cx="882263" cy="882263"/>
        </a:xfrm>
        <a:prstGeom prst="ellipse">
          <a:avLst/>
        </a:prstGeom>
        <a:solidFill>
          <a:schemeClr val="accent6">
            <a:lumMod val="5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1407A5-4673-4A91-B913-DAED0E78300B}">
      <dsp:nvSpPr>
        <dsp:cNvPr id="0" name=""/>
        <dsp:cNvSpPr/>
      </dsp:nvSpPr>
      <dsp:spPr>
        <a:xfrm>
          <a:off x="3096105" y="3168357"/>
          <a:ext cx="2520752" cy="1140735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424D52-21E5-4B9A-9FBD-7F5D8BAA4C3F}">
      <dsp:nvSpPr>
        <dsp:cNvPr id="0" name=""/>
        <dsp:cNvSpPr/>
      </dsp:nvSpPr>
      <dsp:spPr>
        <a:xfrm>
          <a:off x="3040774" y="4104457"/>
          <a:ext cx="2520752" cy="809126"/>
        </a:xfrm>
        <a:prstGeom prst="rect">
          <a:avLst/>
        </a:prstGeom>
        <a:solidFill>
          <a:srgbClr val="2F86DD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11627,2 </a:t>
          </a:r>
          <a:r>
            <a:rPr lang="ru-RU" sz="2000" kern="1200" dirty="0" err="1" smtClean="0"/>
            <a:t>тыс.руб</a:t>
          </a:r>
          <a:r>
            <a:rPr lang="ru-RU" sz="2000" kern="1200" dirty="0" smtClean="0"/>
            <a:t>.</a:t>
          </a:r>
          <a:endParaRPr lang="ru-RU" sz="2000" kern="1200" dirty="0"/>
        </a:p>
      </dsp:txBody>
      <dsp:txXfrm>
        <a:off x="3040774" y="4104457"/>
        <a:ext cx="1775177" cy="809126"/>
      </dsp:txXfrm>
    </dsp:sp>
    <dsp:sp modelId="{28974F0A-457C-4DFC-BEB8-4E338A99D38A}">
      <dsp:nvSpPr>
        <dsp:cNvPr id="0" name=""/>
        <dsp:cNvSpPr/>
      </dsp:nvSpPr>
      <dsp:spPr>
        <a:xfrm>
          <a:off x="4915292" y="3960438"/>
          <a:ext cx="882263" cy="882263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413195-11C8-4209-9438-37FC9AEC8DAE}">
      <dsp:nvSpPr>
        <dsp:cNvPr id="0" name=""/>
        <dsp:cNvSpPr/>
      </dsp:nvSpPr>
      <dsp:spPr>
        <a:xfrm>
          <a:off x="1799" y="439771"/>
          <a:ext cx="2192135" cy="876854"/>
        </a:xfrm>
        <a:prstGeom prst="chevron">
          <a:avLst/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2026 год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591225,6</a:t>
          </a:r>
          <a:endParaRPr lang="ru-RU" sz="2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0226" y="439771"/>
        <a:ext cx="1315281" cy="876854"/>
      </dsp:txXfrm>
    </dsp:sp>
    <dsp:sp modelId="{C4F249F0-607D-4229-B89D-F9DA9B7091FF}">
      <dsp:nvSpPr>
        <dsp:cNvPr id="0" name=""/>
        <dsp:cNvSpPr/>
      </dsp:nvSpPr>
      <dsp:spPr>
        <a:xfrm>
          <a:off x="1974720" y="439771"/>
          <a:ext cx="2192135" cy="876854"/>
        </a:xfrm>
        <a:prstGeom prst="chevron">
          <a:avLst/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2027 год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584898,4</a:t>
          </a:r>
          <a:endParaRPr lang="ru-RU" sz="2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13147" y="439771"/>
        <a:ext cx="1315281" cy="876854"/>
      </dsp:txXfrm>
    </dsp:sp>
    <dsp:sp modelId="{8DA8CAE7-8CBF-4B9C-978C-CB01812FC3D8}">
      <dsp:nvSpPr>
        <dsp:cNvPr id="0" name=""/>
        <dsp:cNvSpPr/>
      </dsp:nvSpPr>
      <dsp:spPr>
        <a:xfrm>
          <a:off x="3947642" y="439771"/>
          <a:ext cx="2192135" cy="876854"/>
        </a:xfrm>
        <a:prstGeom prst="chevron">
          <a:avLst/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2028 год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582490,9</a:t>
          </a:r>
        </a:p>
      </dsp:txBody>
      <dsp:txXfrm>
        <a:off x="4386069" y="439771"/>
        <a:ext cx="1315281" cy="87685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DBCD4A-0DF4-4066-B050-3DA63DDAFD76}">
      <dsp:nvSpPr>
        <dsp:cNvPr id="0" name=""/>
        <dsp:cNvSpPr/>
      </dsp:nvSpPr>
      <dsp:spPr>
        <a:xfrm>
          <a:off x="4" y="0"/>
          <a:ext cx="8928987" cy="4609522"/>
        </a:xfrm>
        <a:prstGeom prst="rightArrow">
          <a:avLst/>
        </a:prstGeom>
        <a:solidFill>
          <a:schemeClr val="bg2">
            <a:lumMod val="50000"/>
          </a:schemeClr>
        </a:solidFill>
        <a:ln>
          <a:noFill/>
        </a:ln>
        <a:effectLst/>
        <a:sp3d z="-400500" extrusionH="63500" contourW="12700" prstMaterial="matte">
          <a:contourClr>
            <a:schemeClr val="lt1">
              <a:tint val="5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2F6A30-2517-4C2E-8C5C-DA11F10733CE}">
      <dsp:nvSpPr>
        <dsp:cNvPr id="0" name=""/>
        <dsp:cNvSpPr/>
      </dsp:nvSpPr>
      <dsp:spPr>
        <a:xfrm>
          <a:off x="4468" y="1382856"/>
          <a:ext cx="2149410" cy="1843809"/>
        </a:xfrm>
        <a:prstGeom prst="roundRect">
          <a:avLst/>
        </a:prstGeom>
        <a:solidFill>
          <a:srgbClr val="00B050"/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Организация библиотечного обслуживания</a:t>
          </a:r>
          <a:endParaRPr lang="ru-RU" sz="1600" kern="1200" dirty="0"/>
        </a:p>
      </dsp:txBody>
      <dsp:txXfrm>
        <a:off x="94475" y="1472863"/>
        <a:ext cx="1969396" cy="1663795"/>
      </dsp:txXfrm>
    </dsp:sp>
    <dsp:sp modelId="{00155E02-89DE-445A-AB1D-EFA997223891}">
      <dsp:nvSpPr>
        <dsp:cNvPr id="0" name=""/>
        <dsp:cNvSpPr/>
      </dsp:nvSpPr>
      <dsp:spPr>
        <a:xfrm>
          <a:off x="2253698" y="1406347"/>
          <a:ext cx="2149410" cy="1843809"/>
        </a:xfrm>
        <a:prstGeom prst="roundRect">
          <a:avLst/>
        </a:prstGeom>
        <a:solidFill>
          <a:srgbClr val="00B050"/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Обеспечение жителей поселения услугами организаций культуры</a:t>
          </a:r>
          <a:r>
            <a:rPr lang="ru-RU" sz="3300" kern="1200" dirty="0" smtClean="0"/>
            <a:t> </a:t>
          </a:r>
          <a:endParaRPr lang="ru-RU" sz="3300" kern="1200" dirty="0"/>
        </a:p>
      </dsp:txBody>
      <dsp:txXfrm>
        <a:off x="2343705" y="1496354"/>
        <a:ext cx="1969396" cy="1663795"/>
      </dsp:txXfrm>
    </dsp:sp>
    <dsp:sp modelId="{8D9538EA-23F3-4555-97A0-CC603D0E4A65}">
      <dsp:nvSpPr>
        <dsp:cNvPr id="0" name=""/>
        <dsp:cNvSpPr/>
      </dsp:nvSpPr>
      <dsp:spPr>
        <a:xfrm>
          <a:off x="4518231" y="1382856"/>
          <a:ext cx="2149410" cy="1843809"/>
        </a:xfrm>
        <a:prstGeom prst="roundRect">
          <a:avLst/>
        </a:prstGeom>
        <a:solidFill>
          <a:srgbClr val="00B050"/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Обеспечение условий для развития физической культуры, организация проведения спортивных мероприятий</a:t>
          </a:r>
          <a:endParaRPr lang="ru-RU" sz="1400" kern="1200" dirty="0"/>
        </a:p>
      </dsp:txBody>
      <dsp:txXfrm>
        <a:off x="4608238" y="1472863"/>
        <a:ext cx="1969396" cy="1663795"/>
      </dsp:txXfrm>
    </dsp:sp>
    <dsp:sp modelId="{57A268F8-7ED6-4661-AA90-F8AA33C3D5CE}">
      <dsp:nvSpPr>
        <dsp:cNvPr id="0" name=""/>
        <dsp:cNvSpPr/>
      </dsp:nvSpPr>
      <dsp:spPr>
        <a:xfrm>
          <a:off x="6775112" y="1382856"/>
          <a:ext cx="2149410" cy="1843809"/>
        </a:xfrm>
        <a:prstGeom prst="roundRect">
          <a:avLst/>
        </a:prstGeom>
        <a:solidFill>
          <a:srgbClr val="00B050"/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Организация и осуществление мероприятий по гражданской </a:t>
          </a:r>
          <a:r>
            <a:rPr lang="ru-RU" sz="1400" kern="1200" dirty="0" err="1" smtClean="0"/>
            <a:t>обороне,защите</a:t>
          </a:r>
          <a:r>
            <a:rPr lang="ru-RU" sz="1400" kern="1200" dirty="0" smtClean="0"/>
            <a:t> населения и территории поселения от ЧС</a:t>
          </a:r>
          <a:endParaRPr lang="ru-RU" sz="1400" kern="1200" dirty="0"/>
        </a:p>
      </dsp:txBody>
      <dsp:txXfrm>
        <a:off x="6865119" y="1472863"/>
        <a:ext cx="1969396" cy="166379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64C2DB-5571-463E-99AA-0875E2DFB280}">
      <dsp:nvSpPr>
        <dsp:cNvPr id="0" name=""/>
        <dsp:cNvSpPr/>
      </dsp:nvSpPr>
      <dsp:spPr>
        <a:xfrm>
          <a:off x="2102" y="368517"/>
          <a:ext cx="2088829" cy="1044414"/>
        </a:xfrm>
        <a:prstGeom prst="roundRect">
          <a:avLst>
            <a:gd name="adj" fmla="val 10000"/>
          </a:avLst>
        </a:prstGeom>
        <a:solidFill>
          <a:schemeClr val="accent5">
            <a:lumMod val="50000"/>
          </a:schemeClr>
        </a:solidFill>
        <a:ln w="38100" cap="flat" cmpd="sng" algn="ctr">
          <a:solidFill>
            <a:scrgbClr r="0" g="0" b="0"/>
          </a:solidFill>
          <a:prstDash val="solid"/>
        </a:ln>
        <a:effectLst/>
        <a:scene3d>
          <a:camera prst="orthographicFront"/>
          <a:lightRig rig="threePt" dir="t"/>
        </a:scene3d>
        <a:sp3d>
          <a:bevelT w="152400" h="50800" prst="softRound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2026 год</a:t>
          </a:r>
          <a:endParaRPr lang="ru-RU" sz="4000" kern="1200" dirty="0"/>
        </a:p>
      </dsp:txBody>
      <dsp:txXfrm>
        <a:off x="32692" y="399107"/>
        <a:ext cx="2027649" cy="983234"/>
      </dsp:txXfrm>
    </dsp:sp>
    <dsp:sp modelId="{154F9A14-2F87-4D4F-98DA-DDB027F420B0}">
      <dsp:nvSpPr>
        <dsp:cNvPr id="0" name=""/>
        <dsp:cNvSpPr/>
      </dsp:nvSpPr>
      <dsp:spPr>
        <a:xfrm>
          <a:off x="210985" y="1412932"/>
          <a:ext cx="208882" cy="7833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83311"/>
              </a:lnTo>
              <a:lnTo>
                <a:pt x="208882" y="783311"/>
              </a:lnTo>
            </a:path>
          </a:pathLst>
        </a:custGeom>
        <a:noFill/>
        <a:ln w="381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DC66D6-7B5E-47C4-BD84-EE362E2F7EA2}">
      <dsp:nvSpPr>
        <dsp:cNvPr id="0" name=""/>
        <dsp:cNvSpPr/>
      </dsp:nvSpPr>
      <dsp:spPr>
        <a:xfrm>
          <a:off x="419868" y="1674036"/>
          <a:ext cx="1809678" cy="1044414"/>
        </a:xfrm>
        <a:prstGeom prst="roundRect">
          <a:avLst>
            <a:gd name="adj" fmla="val 10000"/>
          </a:avLst>
        </a:prstGeom>
        <a:solidFill>
          <a:schemeClr val="accent6">
            <a:lumMod val="50000"/>
            <a:alpha val="90000"/>
          </a:schemeClr>
        </a:solidFill>
        <a:ln w="38100" cap="flat" cmpd="sng" algn="ctr">
          <a:solidFill>
            <a:scrgbClr r="0" g="0" b="0"/>
          </a:solidFill>
          <a:prstDash val="solid"/>
        </a:ln>
        <a:effectLst/>
        <a:scene3d>
          <a:camera prst="orthographicFront"/>
          <a:lightRig rig="threePt" dir="t"/>
        </a:scene3d>
        <a:sp3d>
          <a:bevelT w="152400" h="50800" prst="softRound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Программные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расходы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2077458,5 тыс.руб.</a:t>
          </a:r>
          <a:endParaRPr lang="ru-RU" sz="1600" kern="1200" dirty="0"/>
        </a:p>
      </dsp:txBody>
      <dsp:txXfrm>
        <a:off x="450458" y="1704626"/>
        <a:ext cx="1748498" cy="983234"/>
      </dsp:txXfrm>
    </dsp:sp>
    <dsp:sp modelId="{B7D8977A-0D24-4913-9D64-6E372ADC75A1}">
      <dsp:nvSpPr>
        <dsp:cNvPr id="0" name=""/>
        <dsp:cNvSpPr/>
      </dsp:nvSpPr>
      <dsp:spPr>
        <a:xfrm>
          <a:off x="210985" y="1412932"/>
          <a:ext cx="208882" cy="20888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8829"/>
              </a:lnTo>
              <a:lnTo>
                <a:pt x="208882" y="2088829"/>
              </a:lnTo>
            </a:path>
          </a:pathLst>
        </a:custGeom>
        <a:noFill/>
        <a:ln w="381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860B75-8C17-451B-99A7-E3D95871E4A4}">
      <dsp:nvSpPr>
        <dsp:cNvPr id="0" name=""/>
        <dsp:cNvSpPr/>
      </dsp:nvSpPr>
      <dsp:spPr>
        <a:xfrm>
          <a:off x="419868" y="2979555"/>
          <a:ext cx="1953690" cy="1044414"/>
        </a:xfrm>
        <a:prstGeom prst="roundRect">
          <a:avLst>
            <a:gd name="adj" fmla="val 10000"/>
          </a:avLst>
        </a:prstGeom>
        <a:solidFill>
          <a:schemeClr val="accent6">
            <a:lumMod val="75000"/>
            <a:alpha val="90000"/>
          </a:schemeClr>
        </a:solidFill>
        <a:ln w="38100" cap="flat" cmpd="sng" algn="ctr">
          <a:solidFill>
            <a:schemeClr val="tx1"/>
          </a:solidFill>
          <a:prstDash val="solid"/>
        </a:ln>
        <a:effectLst/>
        <a:scene3d>
          <a:camera prst="orthographicFront"/>
          <a:lightRig rig="threePt" dir="t"/>
        </a:scene3d>
        <a:sp3d>
          <a:bevelT w="152400" h="50800" prst="softRound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Непрограммные</a:t>
          </a:r>
          <a:endParaRPr lang="ru-RU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расходы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134124,0 тыс.руб.</a:t>
          </a:r>
          <a:endParaRPr lang="ru-RU" sz="1600" kern="1200" dirty="0"/>
        </a:p>
      </dsp:txBody>
      <dsp:txXfrm>
        <a:off x="450458" y="3010145"/>
        <a:ext cx="1892510" cy="983234"/>
      </dsp:txXfrm>
    </dsp:sp>
    <dsp:sp modelId="{71D227B9-1FE7-4383-8B42-B7EA80802D49}">
      <dsp:nvSpPr>
        <dsp:cNvPr id="0" name=""/>
        <dsp:cNvSpPr/>
      </dsp:nvSpPr>
      <dsp:spPr>
        <a:xfrm>
          <a:off x="2590497" y="322647"/>
          <a:ext cx="2088829" cy="1044414"/>
        </a:xfrm>
        <a:prstGeom prst="roundRect">
          <a:avLst>
            <a:gd name="adj" fmla="val 10000"/>
          </a:avLst>
        </a:prstGeom>
        <a:solidFill>
          <a:schemeClr val="accent5">
            <a:lumMod val="50000"/>
          </a:schemeClr>
        </a:solidFill>
        <a:ln w="38100" cap="flat" cmpd="sng" algn="ctr">
          <a:solidFill>
            <a:scrgbClr r="0" g="0" b="0"/>
          </a:solidFill>
          <a:prstDash val="solid"/>
        </a:ln>
        <a:effectLst/>
        <a:scene3d>
          <a:camera prst="orthographicFront"/>
          <a:lightRig rig="threePt" dir="t"/>
        </a:scene3d>
        <a:sp3d>
          <a:bevelT w="152400" h="50800" prst="softRound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2027 год</a:t>
          </a:r>
          <a:endParaRPr lang="ru-RU" sz="4000" kern="1200" dirty="0"/>
        </a:p>
      </dsp:txBody>
      <dsp:txXfrm>
        <a:off x="2621087" y="353237"/>
        <a:ext cx="2027649" cy="983234"/>
      </dsp:txXfrm>
    </dsp:sp>
    <dsp:sp modelId="{CB2323BA-C4F8-442E-B037-1737896B61B0}">
      <dsp:nvSpPr>
        <dsp:cNvPr id="0" name=""/>
        <dsp:cNvSpPr/>
      </dsp:nvSpPr>
      <dsp:spPr>
        <a:xfrm>
          <a:off x="2799380" y="1367062"/>
          <a:ext cx="268021" cy="7914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1415"/>
              </a:lnTo>
              <a:lnTo>
                <a:pt x="268021" y="791415"/>
              </a:lnTo>
            </a:path>
          </a:pathLst>
        </a:custGeom>
        <a:noFill/>
        <a:ln w="381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E06245-E0D8-4959-B449-F48062B51AA4}">
      <dsp:nvSpPr>
        <dsp:cNvPr id="0" name=""/>
        <dsp:cNvSpPr/>
      </dsp:nvSpPr>
      <dsp:spPr>
        <a:xfrm>
          <a:off x="3067402" y="1636270"/>
          <a:ext cx="1871725" cy="1044414"/>
        </a:xfrm>
        <a:prstGeom prst="roundRect">
          <a:avLst>
            <a:gd name="adj" fmla="val 10000"/>
          </a:avLst>
        </a:prstGeom>
        <a:solidFill>
          <a:schemeClr val="accent6">
            <a:lumMod val="50000"/>
            <a:alpha val="90000"/>
          </a:schemeClr>
        </a:solidFill>
        <a:ln w="38100" cap="flat" cmpd="sng" algn="ctr">
          <a:solidFill>
            <a:scrgbClr r="0" g="0" b="0"/>
          </a:solidFill>
          <a:prstDash val="solid"/>
        </a:ln>
        <a:effectLst/>
        <a:scene3d>
          <a:camera prst="orthographicFront"/>
          <a:lightRig rig="threePt" dir="t"/>
        </a:scene3d>
        <a:sp3d>
          <a:bevelT w="152400" h="50800" prst="softRound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Программные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расходы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1858438,6тыс.руб.</a:t>
          </a:r>
          <a:endParaRPr lang="ru-RU" sz="1600" kern="1200" dirty="0"/>
        </a:p>
      </dsp:txBody>
      <dsp:txXfrm>
        <a:off x="3097992" y="1666860"/>
        <a:ext cx="1810545" cy="983234"/>
      </dsp:txXfrm>
    </dsp:sp>
    <dsp:sp modelId="{B519B93B-80F5-4067-9466-7E55914FD00B}">
      <dsp:nvSpPr>
        <dsp:cNvPr id="0" name=""/>
        <dsp:cNvSpPr/>
      </dsp:nvSpPr>
      <dsp:spPr>
        <a:xfrm>
          <a:off x="2799380" y="1367062"/>
          <a:ext cx="231525" cy="21347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4700"/>
              </a:lnTo>
              <a:lnTo>
                <a:pt x="231525" y="2134700"/>
              </a:lnTo>
            </a:path>
          </a:pathLst>
        </a:custGeom>
        <a:noFill/>
        <a:ln w="381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0D36C1-9C49-4D7E-BE0F-3A1E9089204B}">
      <dsp:nvSpPr>
        <dsp:cNvPr id="0" name=""/>
        <dsp:cNvSpPr/>
      </dsp:nvSpPr>
      <dsp:spPr>
        <a:xfrm>
          <a:off x="3030906" y="2979555"/>
          <a:ext cx="1935543" cy="1044414"/>
        </a:xfrm>
        <a:prstGeom prst="roundRect">
          <a:avLst>
            <a:gd name="adj" fmla="val 10000"/>
          </a:avLst>
        </a:prstGeom>
        <a:solidFill>
          <a:schemeClr val="accent6">
            <a:lumMod val="75000"/>
            <a:alpha val="90000"/>
          </a:schemeClr>
        </a:solidFill>
        <a:ln w="38100" cap="flat" cmpd="sng" algn="ctr">
          <a:solidFill>
            <a:schemeClr val="tx1"/>
          </a:solidFill>
          <a:prstDash val="solid"/>
        </a:ln>
        <a:effectLst/>
        <a:scene3d>
          <a:camera prst="orthographicFront"/>
          <a:lightRig rig="threePt" dir="t"/>
        </a:scene3d>
        <a:sp3d>
          <a:bevelT w="152400" h="50800" prst="softRound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Непрограммные</a:t>
          </a:r>
          <a:endParaRPr lang="ru-RU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расходы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134359,0 тыс.руб.</a:t>
          </a:r>
          <a:endParaRPr lang="ru-RU" sz="1600" kern="1200" dirty="0"/>
        </a:p>
      </dsp:txBody>
      <dsp:txXfrm>
        <a:off x="3061496" y="3010145"/>
        <a:ext cx="1874363" cy="98323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FA186B-3CAF-4B31-9160-E3B622C8BE76}">
      <dsp:nvSpPr>
        <dsp:cNvPr id="0" name=""/>
        <dsp:cNvSpPr/>
      </dsp:nvSpPr>
      <dsp:spPr>
        <a:xfrm>
          <a:off x="532183" y="0"/>
          <a:ext cx="7576593" cy="4192240"/>
        </a:xfrm>
        <a:prstGeom prst="ellipse">
          <a:avLst/>
        </a:prstGeom>
        <a:solidFill>
          <a:srgbClr val="00B050"/>
        </a:solidFill>
        <a:ln w="57150" cap="flat" cmpd="sng" algn="ctr">
          <a:solidFill>
            <a:schemeClr val="bg1"/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Образование</a:t>
          </a:r>
          <a:endParaRPr lang="ru-RU" sz="2000" kern="1200" dirty="0"/>
        </a:p>
      </dsp:txBody>
      <dsp:txXfrm>
        <a:off x="3261272" y="209611"/>
        <a:ext cx="2118415" cy="628836"/>
      </dsp:txXfrm>
    </dsp:sp>
    <dsp:sp modelId="{226A434E-4E09-4F54-92A9-E70C7A87C978}">
      <dsp:nvSpPr>
        <dsp:cNvPr id="0" name=""/>
        <dsp:cNvSpPr/>
      </dsp:nvSpPr>
      <dsp:spPr>
        <a:xfrm>
          <a:off x="1497828" y="838447"/>
          <a:ext cx="5645303" cy="3353792"/>
        </a:xfrm>
        <a:prstGeom prst="ellipse">
          <a:avLst/>
        </a:prstGeom>
        <a:solidFill>
          <a:schemeClr val="accent5">
            <a:lumMod val="75000"/>
          </a:schemeClr>
        </a:solidFill>
        <a:ln w="57150" cap="flat" cmpd="sng" algn="ctr">
          <a:solidFill>
            <a:schemeClr val="bg1"/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Культура</a:t>
          </a:r>
          <a:endParaRPr lang="ru-RU" sz="2000" kern="1200" dirty="0"/>
        </a:p>
      </dsp:txBody>
      <dsp:txXfrm>
        <a:off x="3333963" y="1039675"/>
        <a:ext cx="1973033" cy="603682"/>
      </dsp:txXfrm>
    </dsp:sp>
    <dsp:sp modelId="{60BC5F81-0B70-4A5C-B560-2B7A4D7AEEAB}">
      <dsp:nvSpPr>
        <dsp:cNvPr id="0" name=""/>
        <dsp:cNvSpPr/>
      </dsp:nvSpPr>
      <dsp:spPr>
        <a:xfrm>
          <a:off x="2389198" y="1676895"/>
          <a:ext cx="3862562" cy="2515344"/>
        </a:xfrm>
        <a:prstGeom prst="ellipse">
          <a:avLst/>
        </a:prstGeom>
        <a:solidFill>
          <a:srgbClr val="92D050"/>
        </a:solidFill>
        <a:ln w="57150" cap="flat" cmpd="sng" algn="ctr">
          <a:solidFill>
            <a:schemeClr val="bg1"/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Социальная политика</a:t>
          </a:r>
          <a:endParaRPr lang="ru-RU" sz="2000" kern="1200" dirty="0"/>
        </a:p>
      </dsp:txBody>
      <dsp:txXfrm>
        <a:off x="3420502" y="1865546"/>
        <a:ext cx="1799954" cy="565952"/>
      </dsp:txXfrm>
    </dsp:sp>
    <dsp:sp modelId="{B6B95769-C1DC-4C4D-9CCE-B9A96F15D3D9}">
      <dsp:nvSpPr>
        <dsp:cNvPr id="0" name=""/>
        <dsp:cNvSpPr/>
      </dsp:nvSpPr>
      <dsp:spPr>
        <a:xfrm>
          <a:off x="3168351" y="2448268"/>
          <a:ext cx="2376966" cy="1676896"/>
        </a:xfrm>
        <a:prstGeom prst="ellipse">
          <a:avLst/>
        </a:prstGeom>
        <a:solidFill>
          <a:srgbClr val="7030A0"/>
        </a:solidFill>
        <a:ln w="57150" cap="flat" cmpd="sng" algn="ctr">
          <a:solidFill>
            <a:schemeClr val="bg1"/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Спорт</a:t>
          </a:r>
          <a:endParaRPr lang="ru-RU" sz="2000" kern="1200" dirty="0"/>
        </a:p>
      </dsp:txBody>
      <dsp:txXfrm>
        <a:off x="3516450" y="2867492"/>
        <a:ext cx="1680769" cy="83844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675A27-0B58-4AAE-8646-6253527977F3}">
      <dsp:nvSpPr>
        <dsp:cNvPr id="0" name=""/>
        <dsp:cNvSpPr/>
      </dsp:nvSpPr>
      <dsp:spPr>
        <a:xfrm>
          <a:off x="672542" y="223692"/>
          <a:ext cx="5837982" cy="4316191"/>
        </a:xfrm>
        <a:prstGeom prst="blockArc">
          <a:avLst>
            <a:gd name="adj1" fmla="val 10783639"/>
            <a:gd name="adj2" fmla="val 17694974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2D534F-157B-4B2B-BF74-E66354FB7D76}">
      <dsp:nvSpPr>
        <dsp:cNvPr id="0" name=""/>
        <dsp:cNvSpPr/>
      </dsp:nvSpPr>
      <dsp:spPr>
        <a:xfrm>
          <a:off x="633479" y="548139"/>
          <a:ext cx="5853814" cy="4371720"/>
        </a:xfrm>
        <a:prstGeom prst="blockArc">
          <a:avLst>
            <a:gd name="adj1" fmla="val 3819412"/>
            <a:gd name="adj2" fmla="val 11422796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368F96-2D67-46A6-8AEC-1981001CA921}">
      <dsp:nvSpPr>
        <dsp:cNvPr id="0" name=""/>
        <dsp:cNvSpPr/>
      </dsp:nvSpPr>
      <dsp:spPr>
        <a:xfrm>
          <a:off x="2123638" y="580809"/>
          <a:ext cx="6261977" cy="4310342"/>
        </a:xfrm>
        <a:prstGeom prst="blockArc">
          <a:avLst>
            <a:gd name="adj1" fmla="val 21247804"/>
            <a:gd name="adj2" fmla="val 6988629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88B1DA-004D-4E3C-9E7F-DFBB3696C8AB}">
      <dsp:nvSpPr>
        <dsp:cNvPr id="0" name=""/>
        <dsp:cNvSpPr/>
      </dsp:nvSpPr>
      <dsp:spPr>
        <a:xfrm>
          <a:off x="2273667" y="4173"/>
          <a:ext cx="5960427" cy="4699320"/>
        </a:xfrm>
        <a:prstGeom prst="blockArc">
          <a:avLst>
            <a:gd name="adj1" fmla="val 14589417"/>
            <a:gd name="adj2" fmla="val 33876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E18851-893B-4621-B463-5FC42A88636D}">
      <dsp:nvSpPr>
        <dsp:cNvPr id="0" name=""/>
        <dsp:cNvSpPr/>
      </dsp:nvSpPr>
      <dsp:spPr>
        <a:xfrm>
          <a:off x="3303350" y="1485757"/>
          <a:ext cx="2228472" cy="2039063"/>
        </a:xfrm>
        <a:prstGeom prst="ellipse">
          <a:avLst/>
        </a:prstGeom>
        <a:solidFill>
          <a:schemeClr val="accent3"/>
        </a:solidFill>
        <a:ln w="5715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Arial" pitchFamily="34" charset="0"/>
              <a:cs typeface="Arial" pitchFamily="34" charset="0"/>
            </a:rPr>
            <a:t>Всего </a:t>
          </a:r>
          <a:r>
            <a:rPr lang="ru-RU" sz="2800" kern="1200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rPr>
            <a:t>69987,6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rPr>
            <a:t>60612,4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59056,0</a:t>
          </a:r>
          <a:endParaRPr lang="ru-RU" sz="2800" kern="1200" dirty="0">
            <a:solidFill>
              <a:schemeClr val="accent4">
                <a:lumMod val="7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629702" y="1784371"/>
        <a:ext cx="1575768" cy="1441835"/>
      </dsp:txXfrm>
    </dsp:sp>
    <dsp:sp modelId="{79070B94-8C68-479A-A08E-5DB38A991B66}">
      <dsp:nvSpPr>
        <dsp:cNvPr id="0" name=""/>
        <dsp:cNvSpPr/>
      </dsp:nvSpPr>
      <dsp:spPr>
        <a:xfrm>
          <a:off x="3116334" y="-34710"/>
          <a:ext cx="2555123" cy="1378474"/>
        </a:xfrm>
        <a:prstGeom prst="ellipse">
          <a:avLst/>
        </a:prstGeom>
        <a:solidFill>
          <a:srgbClr val="FF7C80"/>
        </a:solidFill>
        <a:ln w="57150" cap="flat" cmpd="sng" algn="ctr">
          <a:solidFill>
            <a:scrgbClr r="0" g="0" b="0"/>
          </a:solidFill>
          <a:prstDash val="lgDashDot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Пенсионное обеспечение </a:t>
          </a:r>
          <a:endParaRPr lang="ru-RU" sz="900" kern="1200" dirty="0"/>
        </a:p>
      </dsp:txBody>
      <dsp:txXfrm>
        <a:off x="3490523" y="167163"/>
        <a:ext cx="1806745" cy="974728"/>
      </dsp:txXfrm>
    </dsp:sp>
    <dsp:sp modelId="{2DB5A3E6-0606-4ADF-9B4A-8399440B896F}">
      <dsp:nvSpPr>
        <dsp:cNvPr id="0" name=""/>
        <dsp:cNvSpPr/>
      </dsp:nvSpPr>
      <dsp:spPr>
        <a:xfrm>
          <a:off x="5971757" y="1762596"/>
          <a:ext cx="2354818" cy="1557216"/>
        </a:xfrm>
        <a:prstGeom prst="ellipse">
          <a:avLst/>
        </a:prstGeom>
        <a:solidFill>
          <a:schemeClr val="accent5">
            <a:lumMod val="60000"/>
            <a:lumOff val="40000"/>
          </a:schemeClr>
        </a:solidFill>
        <a:ln w="57150" cap="flat" cmpd="sng" algn="ctr">
          <a:solidFill>
            <a:scrgbClr r="0" g="0" b="0"/>
          </a:solidFill>
          <a:prstDash val="lgDashDot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Социальное обеспечение населения  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>
        <a:off x="6316612" y="1990645"/>
        <a:ext cx="1665108" cy="1101118"/>
      </dsp:txXfrm>
    </dsp:sp>
    <dsp:sp modelId="{A6FD2BEA-840B-4DE4-83A3-67AC128696A0}">
      <dsp:nvSpPr>
        <dsp:cNvPr id="0" name=""/>
        <dsp:cNvSpPr/>
      </dsp:nvSpPr>
      <dsp:spPr>
        <a:xfrm>
          <a:off x="3140975" y="3753769"/>
          <a:ext cx="2529074" cy="1373950"/>
        </a:xfrm>
        <a:prstGeom prst="ellipse">
          <a:avLst/>
        </a:prstGeom>
        <a:solidFill>
          <a:schemeClr val="accent6">
            <a:lumMod val="75000"/>
          </a:schemeClr>
        </a:solidFill>
        <a:ln w="57150" cap="flat" cmpd="sng" algn="ctr">
          <a:solidFill>
            <a:scrgbClr r="0" g="0" b="0"/>
          </a:solidFill>
          <a:prstDash val="lgDashDot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Другие вопросы в области социальной политики 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>
        <a:off x="3511349" y="3954979"/>
        <a:ext cx="1788326" cy="971530"/>
      </dsp:txXfrm>
    </dsp:sp>
    <dsp:sp modelId="{107208BD-0B0E-46C1-AA9F-91DD7C12DF02}">
      <dsp:nvSpPr>
        <dsp:cNvPr id="0" name=""/>
        <dsp:cNvSpPr/>
      </dsp:nvSpPr>
      <dsp:spPr>
        <a:xfrm>
          <a:off x="483570" y="1622240"/>
          <a:ext cx="2406918" cy="1537223"/>
        </a:xfrm>
        <a:prstGeom prst="ellipse">
          <a:avLst/>
        </a:prstGeom>
        <a:solidFill>
          <a:srgbClr val="0070C0"/>
        </a:solidFill>
        <a:ln w="57150" cap="flat" cmpd="sng" algn="ctr">
          <a:solidFill>
            <a:scrgbClr r="0" g="0" b="0"/>
          </a:solidFill>
          <a:prstDash val="lgDashDot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Охрана семьи и детства  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>
        <a:off x="836055" y="1847361"/>
        <a:ext cx="1701948" cy="108698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DA1D37-856A-4AA7-A3FA-FFFB8EA55358}">
      <dsp:nvSpPr>
        <dsp:cNvPr id="0" name=""/>
        <dsp:cNvSpPr/>
      </dsp:nvSpPr>
      <dsp:spPr>
        <a:xfrm>
          <a:off x="2816153" y="0"/>
          <a:ext cx="3260049" cy="641349"/>
        </a:xfrm>
        <a:prstGeom prst="ellipse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Всего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118 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3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95,1 тыс. руб.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93576" y="93923"/>
        <a:ext cx="2305203" cy="453503"/>
      </dsp:txXfrm>
    </dsp:sp>
    <dsp:sp modelId="{CEDACBC7-A254-45B5-A2CF-B25423FD395D}">
      <dsp:nvSpPr>
        <dsp:cNvPr id="0" name=""/>
        <dsp:cNvSpPr/>
      </dsp:nvSpPr>
      <dsp:spPr>
        <a:xfrm>
          <a:off x="6664306" y="354435"/>
          <a:ext cx="1630024" cy="845330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Жилищное хозяйство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200" kern="1200" dirty="0" smtClean="0">
              <a:latin typeface="Times New Roman" pitchFamily="18" charset="0"/>
              <a:cs typeface="Times New Roman" pitchFamily="18" charset="0"/>
            </a:rPr>
            <a:t>397,5</a:t>
          </a: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 тыс. руб.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903017" y="478231"/>
        <a:ext cx="1152602" cy="597738"/>
      </dsp:txXfrm>
    </dsp:sp>
    <dsp:sp modelId="{D02279C0-0CDC-4F08-9EC0-DF3845C54B96}">
      <dsp:nvSpPr>
        <dsp:cNvPr id="0" name=""/>
        <dsp:cNvSpPr/>
      </dsp:nvSpPr>
      <dsp:spPr>
        <a:xfrm>
          <a:off x="6745942" y="2718852"/>
          <a:ext cx="1630024" cy="1226349"/>
        </a:xfrm>
        <a:prstGeom prst="ellipse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Другие вопросы в области жилищно-коммунального хозяйства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62 133,</a:t>
          </a:r>
          <a:r>
            <a:rPr lang="en-US" sz="1100" kern="1200" dirty="0" smtClean="0">
              <a:latin typeface="Times New Roman" pitchFamily="18" charset="0"/>
              <a:cs typeface="Times New Roman" pitchFamily="18" charset="0"/>
            </a:rPr>
            <a:t>5</a:t>
          </a: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 тыс. руб.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984653" y="2898447"/>
        <a:ext cx="1152602" cy="867159"/>
      </dsp:txXfrm>
    </dsp:sp>
    <dsp:sp modelId="{5BCC2FD5-6E26-4FBB-A148-B9AFA51489FE}">
      <dsp:nvSpPr>
        <dsp:cNvPr id="0" name=""/>
        <dsp:cNvSpPr/>
      </dsp:nvSpPr>
      <dsp:spPr>
        <a:xfrm>
          <a:off x="409142" y="71983"/>
          <a:ext cx="1630024" cy="754978"/>
        </a:xfrm>
        <a:prstGeom prst="ellipse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Коммунальное хозяйство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55 66</a:t>
          </a:r>
          <a:r>
            <a:rPr lang="en-US" sz="1200" kern="1200" dirty="0" smtClean="0">
              <a:latin typeface="Times New Roman" pitchFamily="18" charset="0"/>
              <a:cs typeface="Times New Roman" pitchFamily="18" charset="0"/>
            </a:rPr>
            <a:t>4</a:t>
          </a: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,1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47853" y="182547"/>
        <a:ext cx="1152602" cy="533850"/>
      </dsp:txXfrm>
    </dsp:sp>
    <dsp:sp modelId="{34049ABC-4D62-496C-901A-DEC576153BF6}">
      <dsp:nvSpPr>
        <dsp:cNvPr id="0" name=""/>
        <dsp:cNvSpPr/>
      </dsp:nvSpPr>
      <dsp:spPr>
        <a:xfrm>
          <a:off x="2628393" y="4620056"/>
          <a:ext cx="1594278" cy="1155361"/>
        </a:xfrm>
        <a:prstGeom prst="ellipse">
          <a:avLst/>
        </a:prstGeom>
        <a:solidFill>
          <a:schemeClr val="accent6">
            <a:lumMod val="40000"/>
            <a:lumOff val="60000"/>
          </a:schemeClr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Благоустройство 200 тыс. руб. 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61870" y="4789255"/>
        <a:ext cx="1127324" cy="81696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1AB701-7A4F-4C48-8C2B-4E15FAE8DA99}">
      <dsp:nvSpPr>
        <dsp:cNvPr id="0" name=""/>
        <dsp:cNvSpPr/>
      </dsp:nvSpPr>
      <dsp:spPr>
        <a:xfrm>
          <a:off x="3822506" y="2608"/>
          <a:ext cx="1283978" cy="834586"/>
        </a:xfrm>
        <a:prstGeom prst="roundRect">
          <a:avLst/>
        </a:prstGeom>
        <a:solidFill>
          <a:schemeClr val="accent2">
            <a:lumMod val="75000"/>
          </a:schemeClr>
        </a:solidFill>
        <a:ln w="28575" cap="flat" cmpd="sng" algn="ctr">
          <a:solidFill>
            <a:scrgbClr r="0" g="0" b="0"/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Администрация района</a:t>
          </a:r>
          <a:endParaRPr lang="ru-RU" sz="1000" kern="1200" dirty="0"/>
        </a:p>
      </dsp:txBody>
      <dsp:txXfrm>
        <a:off x="3863247" y="43349"/>
        <a:ext cx="1202496" cy="753104"/>
      </dsp:txXfrm>
    </dsp:sp>
    <dsp:sp modelId="{57725E1B-9E01-4FF9-9A82-D1A2BA372E3C}">
      <dsp:nvSpPr>
        <dsp:cNvPr id="0" name=""/>
        <dsp:cNvSpPr/>
      </dsp:nvSpPr>
      <dsp:spPr>
        <a:xfrm>
          <a:off x="3573210" y="542866"/>
          <a:ext cx="3336997" cy="3336997"/>
        </a:xfrm>
        <a:custGeom>
          <a:avLst/>
          <a:gdLst/>
          <a:ahLst/>
          <a:cxnLst/>
          <a:rect l="0" t="0" r="0" b="0"/>
          <a:pathLst>
            <a:path>
              <a:moveTo>
                <a:pt x="1539389" y="5002"/>
              </a:moveTo>
              <a:arcTo wR="1668498" hR="1668498" stAng="15933718" swAng="1245795"/>
            </a:path>
          </a:pathLst>
        </a:custGeom>
        <a:noFill/>
        <a:ln w="76200" cap="flat" cmpd="sng" algn="ctr">
          <a:solidFill>
            <a:scrgbClr r="0" g="0" b="0">
              <a:shade val="95000"/>
              <a:satMod val="105000"/>
            </a:scrgb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91EF99-0391-42A0-A874-DA9D1E0FC87E}">
      <dsp:nvSpPr>
        <dsp:cNvPr id="0" name=""/>
        <dsp:cNvSpPr/>
      </dsp:nvSpPr>
      <dsp:spPr>
        <a:xfrm>
          <a:off x="5442968" y="611872"/>
          <a:ext cx="1283978" cy="834586"/>
        </a:xfrm>
        <a:prstGeom prst="roundRect">
          <a:avLst/>
        </a:prstGeom>
        <a:solidFill>
          <a:schemeClr val="accent2">
            <a:lumMod val="75000"/>
          </a:schemeClr>
        </a:solidFill>
        <a:ln w="28575" cap="flat" cmpd="sng" algn="ctr">
          <a:solidFill>
            <a:scrgbClr r="0" g="0" b="0"/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Финансовое управление</a:t>
          </a:r>
          <a:endParaRPr lang="ru-RU" sz="1000" kern="1200" dirty="0"/>
        </a:p>
      </dsp:txBody>
      <dsp:txXfrm>
        <a:off x="5483709" y="652613"/>
        <a:ext cx="1202496" cy="753104"/>
      </dsp:txXfrm>
    </dsp:sp>
    <dsp:sp modelId="{F1CF5D09-BD01-469F-AEFE-428A9B4A534E}">
      <dsp:nvSpPr>
        <dsp:cNvPr id="0" name=""/>
        <dsp:cNvSpPr/>
      </dsp:nvSpPr>
      <dsp:spPr>
        <a:xfrm>
          <a:off x="3715375" y="1178379"/>
          <a:ext cx="3336997" cy="3336997"/>
        </a:xfrm>
        <a:custGeom>
          <a:avLst/>
          <a:gdLst/>
          <a:ahLst/>
          <a:cxnLst/>
          <a:rect l="0" t="0" r="0" b="0"/>
          <a:pathLst>
            <a:path>
              <a:moveTo>
                <a:pt x="2590543" y="277915"/>
              </a:moveTo>
              <a:arcTo wR="1668498" hR="1668498" stAng="18212814" swAng="3830022"/>
            </a:path>
          </a:pathLst>
        </a:custGeom>
        <a:noFill/>
        <a:ln w="76200" cap="flat" cmpd="sng" algn="ctr">
          <a:solidFill>
            <a:scrgbClr r="0" g="0" b="0">
              <a:shade val="95000"/>
              <a:satMod val="105000"/>
            </a:scrgb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879D35-F9C8-4AD6-BADA-A98597702FDA}">
      <dsp:nvSpPr>
        <dsp:cNvPr id="0" name=""/>
        <dsp:cNvSpPr/>
      </dsp:nvSpPr>
      <dsp:spPr>
        <a:xfrm>
          <a:off x="6191582" y="3078997"/>
          <a:ext cx="1283978" cy="834586"/>
        </a:xfrm>
        <a:prstGeom prst="roundRect">
          <a:avLst/>
        </a:prstGeom>
        <a:solidFill>
          <a:schemeClr val="accent2">
            <a:lumMod val="75000"/>
          </a:schemeClr>
        </a:solidFill>
        <a:ln w="28575" cap="flat" cmpd="sng" algn="ctr">
          <a:solidFill>
            <a:scrgbClr r="0" g="0" b="0"/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Управление культуры, молодежной политики и туризма</a:t>
          </a:r>
          <a:endParaRPr lang="ru-RU" sz="1000" kern="1200" dirty="0"/>
        </a:p>
      </dsp:txBody>
      <dsp:txXfrm>
        <a:off x="6232323" y="3119738"/>
        <a:ext cx="1202496" cy="753104"/>
      </dsp:txXfrm>
    </dsp:sp>
    <dsp:sp modelId="{E25A6B61-AA30-45BE-B5D6-668BBB988C7F}">
      <dsp:nvSpPr>
        <dsp:cNvPr id="0" name=""/>
        <dsp:cNvSpPr/>
      </dsp:nvSpPr>
      <dsp:spPr>
        <a:xfrm>
          <a:off x="2505782" y="1846012"/>
          <a:ext cx="4024272" cy="4024272"/>
        </a:xfrm>
        <a:custGeom>
          <a:avLst/>
          <a:gdLst/>
          <a:ahLst/>
          <a:cxnLst/>
          <a:rect l="0" t="0" r="0" b="0"/>
          <a:pathLst>
            <a:path>
              <a:moveTo>
                <a:pt x="4021998" y="2107785"/>
              </a:moveTo>
              <a:arcTo wR="2012136" hR="2012136" stAng="163478" swAng="10662490"/>
            </a:path>
          </a:pathLst>
        </a:custGeom>
        <a:noFill/>
        <a:ln w="76200" cap="flat" cmpd="sng" algn="ctr">
          <a:solidFill>
            <a:scrgbClr r="0" g="0" b="0">
              <a:shade val="95000"/>
              <a:satMod val="105000"/>
            </a:scrgb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34E140-50BF-476C-8385-2F3E91115BB0}">
      <dsp:nvSpPr>
        <dsp:cNvPr id="0" name=""/>
        <dsp:cNvSpPr/>
      </dsp:nvSpPr>
      <dsp:spPr>
        <a:xfrm>
          <a:off x="1566364" y="2968127"/>
          <a:ext cx="1283978" cy="834586"/>
        </a:xfrm>
        <a:prstGeom prst="roundRect">
          <a:avLst/>
        </a:prstGeom>
        <a:solidFill>
          <a:schemeClr val="accent2">
            <a:lumMod val="75000"/>
          </a:schemeClr>
        </a:solidFill>
        <a:ln w="28575" cap="flat" cmpd="sng" algn="ctr">
          <a:solidFill>
            <a:scrgbClr r="0" g="0" b="0"/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Совет народных депутатов</a:t>
          </a:r>
          <a:endParaRPr lang="ru-RU" sz="1000" kern="1200" dirty="0"/>
        </a:p>
      </dsp:txBody>
      <dsp:txXfrm>
        <a:off x="1607105" y="3008868"/>
        <a:ext cx="1202496" cy="753104"/>
      </dsp:txXfrm>
    </dsp:sp>
    <dsp:sp modelId="{5C161325-D11A-43BE-AB86-38DABD75228F}">
      <dsp:nvSpPr>
        <dsp:cNvPr id="0" name=""/>
        <dsp:cNvSpPr/>
      </dsp:nvSpPr>
      <dsp:spPr>
        <a:xfrm>
          <a:off x="1967238" y="902009"/>
          <a:ext cx="3336997" cy="3336997"/>
        </a:xfrm>
        <a:custGeom>
          <a:avLst/>
          <a:gdLst/>
          <a:ahLst/>
          <a:cxnLst/>
          <a:rect l="0" t="0" r="0" b="0"/>
          <a:pathLst>
            <a:path>
              <a:moveTo>
                <a:pt x="44230" y="2050128"/>
              </a:moveTo>
              <a:arcTo wR="1668498" hR="1668498" stAng="10006674" swAng="3475153"/>
            </a:path>
          </a:pathLst>
        </a:custGeom>
        <a:noFill/>
        <a:ln w="76200" cap="flat" cmpd="sng" algn="ctr">
          <a:solidFill>
            <a:scrgbClr r="0" g="0" b="0">
              <a:shade val="95000"/>
              <a:satMod val="105000"/>
            </a:scrgb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1940C4-088A-45A2-AE3E-C0B845DE7035}">
      <dsp:nvSpPr>
        <dsp:cNvPr id="0" name=""/>
        <dsp:cNvSpPr/>
      </dsp:nvSpPr>
      <dsp:spPr>
        <a:xfrm>
          <a:off x="2019246" y="550736"/>
          <a:ext cx="1283978" cy="834586"/>
        </a:xfrm>
        <a:prstGeom prst="roundRect">
          <a:avLst/>
        </a:prstGeom>
        <a:solidFill>
          <a:schemeClr val="accent2">
            <a:lumMod val="75000"/>
          </a:schemeClr>
        </a:solidFill>
        <a:ln w="28575" cap="flat" cmpd="sng" algn="ctr">
          <a:solidFill>
            <a:scrgbClr r="0" g="0" b="0"/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Управление образования</a:t>
          </a:r>
          <a:endParaRPr lang="ru-RU" sz="1000" kern="1200" dirty="0"/>
        </a:p>
      </dsp:txBody>
      <dsp:txXfrm>
        <a:off x="2059987" y="591477"/>
        <a:ext cx="1202496" cy="753104"/>
      </dsp:txXfrm>
    </dsp:sp>
    <dsp:sp modelId="{16C432D1-67DE-4F1F-BD82-AAA173610E1B}">
      <dsp:nvSpPr>
        <dsp:cNvPr id="0" name=""/>
        <dsp:cNvSpPr/>
      </dsp:nvSpPr>
      <dsp:spPr>
        <a:xfrm>
          <a:off x="1747812" y="498155"/>
          <a:ext cx="3336997" cy="3336997"/>
        </a:xfrm>
        <a:custGeom>
          <a:avLst/>
          <a:gdLst/>
          <a:ahLst/>
          <a:cxnLst/>
          <a:rect l="0" t="0" r="0" b="0"/>
          <a:pathLst>
            <a:path>
              <a:moveTo>
                <a:pt x="1260895" y="50553"/>
              </a:moveTo>
              <a:arcTo wR="1668498" hR="1668498" stAng="15351596" swAng="1676887"/>
            </a:path>
          </a:pathLst>
        </a:custGeom>
        <a:noFill/>
        <a:ln w="76200" cap="flat" cmpd="sng" algn="ctr">
          <a:solidFill>
            <a:scrgbClr r="0" g="0" b="0">
              <a:shade val="95000"/>
              <a:satMod val="105000"/>
            </a:scrgb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#1">
  <dgm:title val=""/>
  <dgm:desc val=""/>
  <dgm:catLst>
    <dgm:cat type="relationship" pri="26000"/>
    <dgm:cat type="cycle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0.02419</cdr:x>
      <cdr:y>0.11159</cdr:y>
    </cdr:from>
    <cdr:to>
      <cdr:x>0.26058</cdr:x>
      <cdr:y>0.51013</cdr:y>
    </cdr:to>
    <cdr:sp macro="" textlink="">
      <cdr:nvSpPr>
        <cdr:cNvPr id="4" name="Скругленный прямоугольник 3"/>
        <cdr:cNvSpPr/>
      </cdr:nvSpPr>
      <cdr:spPr>
        <a:xfrm xmlns:a="http://schemas.openxmlformats.org/drawingml/2006/main">
          <a:off x="216024" y="504056"/>
          <a:ext cx="2110725" cy="1800200"/>
        </a:xfrm>
        <a:prstGeom xmlns:a="http://schemas.openxmlformats.org/drawingml/2006/main" prst="roundRect">
          <a:avLst/>
        </a:prstGeom>
        <a:solidFill xmlns:a="http://schemas.openxmlformats.org/drawingml/2006/main">
          <a:srgbClr val="00B0F0"/>
        </a:solidFill>
        <a:ln xmlns:a="http://schemas.openxmlformats.org/drawingml/2006/main">
          <a:solidFill>
            <a:schemeClr val="bg1"/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14300" prst="hardEdge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ru-RU" sz="2000" dirty="0" smtClean="0">
              <a:solidFill>
                <a:schemeClr val="bg1"/>
              </a:solidFill>
            </a:rPr>
            <a:t>Совет народных депутатов  Ковровского района</a:t>
          </a:r>
          <a:endParaRPr lang="ru-RU" sz="2000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0.7462</cdr:x>
      <cdr:y>0.11642</cdr:y>
    </cdr:from>
    <cdr:to>
      <cdr:x>0.99591</cdr:x>
      <cdr:y>0.52607</cdr:y>
    </cdr:to>
    <cdr:sp macro="" textlink="">
      <cdr:nvSpPr>
        <cdr:cNvPr id="5" name="Скругленный прямоугольник 4"/>
        <cdr:cNvSpPr/>
      </cdr:nvSpPr>
      <cdr:spPr>
        <a:xfrm xmlns:a="http://schemas.openxmlformats.org/drawingml/2006/main">
          <a:off x="6662814" y="525872"/>
          <a:ext cx="2229666" cy="1850392"/>
        </a:xfrm>
        <a:prstGeom xmlns:a="http://schemas.openxmlformats.org/drawingml/2006/main" prst="roundRect">
          <a:avLst/>
        </a:prstGeom>
        <a:solidFill xmlns:a="http://schemas.openxmlformats.org/drawingml/2006/main">
          <a:srgbClr val="92D050"/>
        </a:solidFill>
        <a:ln xmlns:a="http://schemas.openxmlformats.org/drawingml/2006/main">
          <a:solidFill>
            <a:schemeClr val="bg1"/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14300" prst="hardEdge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ru-RU" sz="2000" dirty="0" smtClean="0">
              <a:solidFill>
                <a:schemeClr val="bg1"/>
              </a:solidFill>
            </a:rPr>
            <a:t>Органы исполнительной власти </a:t>
          </a:r>
          <a:r>
            <a:rPr lang="ru-RU" sz="2000" dirty="0" err="1" smtClean="0">
              <a:solidFill>
                <a:schemeClr val="bg1"/>
              </a:solidFill>
            </a:rPr>
            <a:t>Ковровского</a:t>
          </a:r>
          <a:r>
            <a:rPr lang="ru-RU" sz="2000" dirty="0" smtClean="0">
              <a:solidFill>
                <a:schemeClr val="bg1"/>
              </a:solidFill>
            </a:rPr>
            <a:t> района</a:t>
          </a:r>
          <a:endParaRPr lang="ru-RU" sz="2000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0.26204</cdr:x>
      <cdr:y>0.15941</cdr:y>
    </cdr:from>
    <cdr:to>
      <cdr:x>0.33462</cdr:x>
      <cdr:y>0.28906</cdr:y>
    </cdr:to>
    <cdr:sp macro="" textlink="">
      <cdr:nvSpPr>
        <cdr:cNvPr id="6" name="Блок-схема: объединение 5"/>
        <cdr:cNvSpPr/>
      </cdr:nvSpPr>
      <cdr:spPr>
        <a:xfrm xmlns:a="http://schemas.openxmlformats.org/drawingml/2006/main" rot="16200000">
          <a:off x="2370972" y="688860"/>
          <a:ext cx="585632" cy="648072"/>
        </a:xfrm>
        <a:prstGeom xmlns:a="http://schemas.openxmlformats.org/drawingml/2006/main" prst="flowChartMerge">
          <a:avLst/>
        </a:prstGeom>
        <a:solidFill xmlns:a="http://schemas.openxmlformats.org/drawingml/2006/main">
          <a:srgbClr val="00B0F0"/>
        </a:solidFill>
        <a:ln xmlns:a="http://schemas.openxmlformats.org/drawingml/2006/main">
          <a:solidFill>
            <a:schemeClr val="bg1"/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01600" prst="riblet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0.66527</cdr:x>
      <cdr:y>0.17536</cdr:y>
    </cdr:from>
    <cdr:to>
      <cdr:x>0.74304</cdr:x>
      <cdr:y>0.28923</cdr:y>
    </cdr:to>
    <cdr:sp macro="" textlink="">
      <cdr:nvSpPr>
        <cdr:cNvPr id="7" name="Блок-схема: объединение 6"/>
        <cdr:cNvSpPr/>
      </cdr:nvSpPr>
      <cdr:spPr>
        <a:xfrm xmlns:a="http://schemas.openxmlformats.org/drawingml/2006/main" rot="5400000">
          <a:off x="6030218" y="702023"/>
          <a:ext cx="514350" cy="694481"/>
        </a:xfrm>
        <a:prstGeom xmlns:a="http://schemas.openxmlformats.org/drawingml/2006/main" prst="flowChartMerge">
          <a:avLst/>
        </a:prstGeom>
        <a:solidFill xmlns:a="http://schemas.openxmlformats.org/drawingml/2006/main">
          <a:srgbClr val="92D050"/>
        </a:solidFill>
        <a:ln xmlns:a="http://schemas.openxmlformats.org/drawingml/2006/main" w="25400" cap="flat" cmpd="sng" algn="ctr">
          <a:solidFill>
            <a:sysClr val="window" lastClr="FFFFFF"/>
          </a:solidFill>
          <a:prstDash val="solid"/>
        </a:ln>
        <a:effectLst xmlns:a="http://schemas.openxmlformats.org/drawingml/2006/main"/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01600" prst="riblet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 defTabSz="914400" fontAlgn="auto">
            <a:spcBef>
              <a:spcPts val="0"/>
            </a:spcBef>
            <a:spcAft>
              <a:spcPts val="0"/>
            </a:spcAft>
            <a:buClrTx/>
            <a:buSzTx/>
            <a:buFontTx/>
            <a:buNone/>
            <a:defRPr/>
          </a:pPr>
          <a:endParaRPr lang="ru-RU"/>
        </a:p>
      </cdr:txBody>
    </cdr:sp>
  </cdr:relSizeAnchor>
  <cdr:relSizeAnchor xmlns:cdr="http://schemas.openxmlformats.org/drawingml/2006/chartDrawing">
    <cdr:from>
      <cdr:x>0.42332</cdr:x>
      <cdr:y>0.51014</cdr:y>
    </cdr:from>
    <cdr:to>
      <cdr:x>0.76123</cdr:x>
      <cdr:y>1</cdr:y>
    </cdr:to>
    <cdr:sp macro="" textlink="">
      <cdr:nvSpPr>
        <cdr:cNvPr id="8" name="Круговая стрелка 7"/>
        <cdr:cNvSpPr/>
      </cdr:nvSpPr>
      <cdr:spPr>
        <a:xfrm xmlns:a="http://schemas.openxmlformats.org/drawingml/2006/main" rot="4196371">
          <a:off x="4182074" y="1992334"/>
          <a:ext cx="2212720" cy="3017165"/>
        </a:xfrm>
        <a:prstGeom xmlns:a="http://schemas.openxmlformats.org/drawingml/2006/main" prst="circularArrow">
          <a:avLst>
            <a:gd name="adj1" fmla="val 9029"/>
            <a:gd name="adj2" fmla="val 1041232"/>
            <a:gd name="adj3" fmla="val 20312039"/>
            <a:gd name="adj4" fmla="val 16548566"/>
            <a:gd name="adj5" fmla="val 12500"/>
          </a:avLst>
        </a:prstGeom>
        <a:solidFill xmlns:a="http://schemas.openxmlformats.org/drawingml/2006/main">
          <a:srgbClr val="4BACC6">
            <a:lumMod val="50000"/>
          </a:srgbClr>
        </a:solidFill>
        <a:ln xmlns:a="http://schemas.openxmlformats.org/drawingml/2006/main" w="25400" cap="flat" cmpd="sng" algn="ctr">
          <a:solidFill>
            <a:sysClr val="window" lastClr="FFFFFF"/>
          </a:solidFill>
          <a:prstDash val="solid"/>
        </a:ln>
        <a:effectLst xmlns:a="http://schemas.openxmlformats.org/drawingml/2006/main"/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14300" prst="hardEdge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 defTabSz="914400" fontAlgn="auto">
            <a:spcBef>
              <a:spcPts val="0"/>
            </a:spcBef>
            <a:spcAft>
              <a:spcPts val="0"/>
            </a:spcAft>
            <a:buClrTx/>
            <a:buSzTx/>
            <a:buFontTx/>
            <a:buNone/>
            <a:defRPr/>
          </a:pPr>
          <a:endParaRPr lang="ru-RU">
            <a:solidFill>
              <a:sysClr val="windowText" lastClr="000000"/>
            </a:solidFill>
          </a:endParaRPr>
        </a:p>
      </cdr:txBody>
    </cdr:sp>
  </cdr:relSizeAnchor>
  <cdr:relSizeAnchor xmlns:cdr="http://schemas.openxmlformats.org/drawingml/2006/chartDrawing">
    <cdr:from>
      <cdr:x>0.21949</cdr:x>
      <cdr:y>0.3474</cdr:y>
    </cdr:from>
    <cdr:to>
      <cdr:x>0.56947</cdr:x>
      <cdr:y>1</cdr:y>
    </cdr:to>
    <cdr:sp macro="" textlink="">
      <cdr:nvSpPr>
        <cdr:cNvPr id="9" name="Круговая стрелка 8"/>
        <cdr:cNvSpPr/>
      </cdr:nvSpPr>
      <cdr:spPr>
        <a:xfrm xmlns:a="http://schemas.openxmlformats.org/drawingml/2006/main" rot="11740648">
          <a:off x="1959828" y="1663525"/>
          <a:ext cx="3124942" cy="2947826"/>
        </a:xfrm>
        <a:prstGeom xmlns:a="http://schemas.openxmlformats.org/drawingml/2006/main" prst="circularArrow">
          <a:avLst>
            <a:gd name="adj1" fmla="val 9029"/>
            <a:gd name="adj2" fmla="val 1041232"/>
            <a:gd name="adj3" fmla="val 20312039"/>
            <a:gd name="adj4" fmla="val 16548566"/>
            <a:gd name="adj5" fmla="val 12500"/>
          </a:avLst>
        </a:prstGeom>
        <a:solidFill xmlns:a="http://schemas.openxmlformats.org/drawingml/2006/main">
          <a:srgbClr val="4BACC6">
            <a:lumMod val="50000"/>
          </a:srgbClr>
        </a:solidFill>
        <a:ln xmlns:a="http://schemas.openxmlformats.org/drawingml/2006/main" w="25400" cap="flat" cmpd="sng" algn="ctr">
          <a:solidFill>
            <a:sysClr val="window" lastClr="FFFFFF"/>
          </a:solidFill>
          <a:prstDash val="solid"/>
        </a:ln>
        <a:effectLst xmlns:a="http://schemas.openxmlformats.org/drawingml/2006/main"/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14300" prst="hardEdge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 defTabSz="914400" fontAlgn="auto">
            <a:spcBef>
              <a:spcPts val="0"/>
            </a:spcBef>
            <a:spcAft>
              <a:spcPts val="0"/>
            </a:spcAft>
            <a:buClrTx/>
            <a:buSzTx/>
            <a:buFontTx/>
            <a:buNone/>
            <a:defRPr/>
          </a:pPr>
          <a:endParaRPr lang="ru-RU">
            <a:solidFill>
              <a:sysClr val="windowText" lastClr="000000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0.47018</cdr:x>
      <cdr:y>0.43052</cdr:y>
    </cdr:from>
    <cdr:to>
      <cdr:x>0.51318</cdr:x>
      <cdr:y>0.50229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2019787" y="1586972"/>
          <a:ext cx="184731" cy="26456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lIns="91440" tIns="45720" rIns="91440" bIns="45720">
          <a:spAutoFit/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0.38597</cdr:x>
      <cdr:y>0.04818</cdr:y>
    </cdr:from>
    <cdr:to>
      <cdr:x>0.52022</cdr:x>
      <cdr:y>0.14606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656184" y="177229"/>
          <a:ext cx="576068" cy="3600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0.40275</cdr:x>
      <cdr:y>0.16815</cdr:y>
    </cdr:from>
    <cdr:to>
      <cdr:x>0.57056</cdr:x>
      <cdr:y>0.26604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728192" y="618480"/>
          <a:ext cx="720075" cy="3600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10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0.48818</cdr:x>
      <cdr:y>0.42202</cdr:y>
    </cdr:from>
    <cdr:to>
      <cdr:x>0.5309</cdr:x>
      <cdr:y>0.51133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2111061" y="1250139"/>
          <a:ext cx="184731" cy="26456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lIns="91440" tIns="45720" rIns="91440" bIns="45720">
          <a:spAutoFit/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0.48543</cdr:x>
      <cdr:y>0.43202</cdr:y>
    </cdr:from>
    <cdr:to>
      <cdr:x>0.50561</cdr:x>
      <cdr:y>0.47556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4443396" y="2625364"/>
          <a:ext cx="184731" cy="26456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lIns="91440" tIns="45720" rIns="91440" bIns="45720">
          <a:spAutoFit/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</cdr:x>
      <cdr:y>0.34139</cdr:y>
    </cdr:from>
    <cdr:to>
      <cdr:x>0.21239</cdr:x>
      <cdr:y>0.5346</cdr:y>
    </cdr:to>
    <cdr:sp macro="" textlink="">
      <cdr:nvSpPr>
        <cdr:cNvPr id="4" name="Стрелка вправо 3"/>
        <cdr:cNvSpPr/>
      </cdr:nvSpPr>
      <cdr:spPr>
        <a:xfrm xmlns:a="http://schemas.openxmlformats.org/drawingml/2006/main">
          <a:off x="0" y="2266751"/>
          <a:ext cx="1828995" cy="1282850"/>
        </a:xfrm>
        <a:prstGeom xmlns:a="http://schemas.openxmlformats.org/drawingml/2006/main" prst="rightArrow">
          <a:avLst/>
        </a:prstGeom>
        <a:solidFill xmlns:a="http://schemas.openxmlformats.org/drawingml/2006/main">
          <a:schemeClr val="accent4">
            <a:lumMod val="50000"/>
          </a:schemeClr>
        </a:solidFill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1">
          <a:schemeClr val="dk1"/>
        </a:lnRef>
        <a:fillRef xmlns:a="http://schemas.openxmlformats.org/drawingml/2006/main" idx="2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ВСЕГО в 2026 году 903 945,3</a:t>
          </a:r>
          <a:endParaRPr lang="ru-RU" sz="14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</cdr:x>
      <cdr:y>0.77671</cdr:y>
    </cdr:from>
    <cdr:to>
      <cdr:x>0.21239</cdr:x>
      <cdr:y>0.92479</cdr:y>
    </cdr:to>
    <cdr:sp macro="" textlink="">
      <cdr:nvSpPr>
        <cdr:cNvPr id="5" name="Стрелка вправо 4"/>
        <cdr:cNvSpPr/>
      </cdr:nvSpPr>
      <cdr:spPr>
        <a:xfrm xmlns:a="http://schemas.openxmlformats.org/drawingml/2006/main">
          <a:off x="0" y="5157192"/>
          <a:ext cx="1859582" cy="983217"/>
        </a:xfrm>
        <a:prstGeom xmlns:a="http://schemas.openxmlformats.org/drawingml/2006/main" prst="rightArrow">
          <a:avLst/>
        </a:prstGeom>
        <a:solidFill xmlns:a="http://schemas.openxmlformats.org/drawingml/2006/main">
          <a:schemeClr val="accent4">
            <a:lumMod val="50000"/>
          </a:schemeClr>
        </a:solidFill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1">
          <a:schemeClr val="dk1"/>
        </a:lnRef>
        <a:fillRef xmlns:a="http://schemas.openxmlformats.org/drawingml/2006/main" idx="2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ВСЕГО в 2027 году  882 293,6</a:t>
          </a:r>
          <a:endParaRPr lang="ru-RU" sz="14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0.78953</cdr:x>
      <cdr:y>0.75469</cdr:y>
    </cdr:from>
    <cdr:to>
      <cdr:x>0.99514</cdr:x>
      <cdr:y>0.89567</cdr:y>
    </cdr:to>
    <cdr:sp macro="" textlink="">
      <cdr:nvSpPr>
        <cdr:cNvPr id="8" name="Стрелка вправо 7"/>
        <cdr:cNvSpPr/>
      </cdr:nvSpPr>
      <cdr:spPr>
        <a:xfrm xmlns:a="http://schemas.openxmlformats.org/drawingml/2006/main" flipH="1">
          <a:off x="6912765" y="5010968"/>
          <a:ext cx="1800201" cy="936104"/>
        </a:xfrm>
        <a:prstGeom xmlns:a="http://schemas.openxmlformats.org/drawingml/2006/main" prst="rightArrow">
          <a:avLst/>
        </a:prstGeom>
        <a:solidFill xmlns:a="http://schemas.openxmlformats.org/drawingml/2006/main">
          <a:schemeClr val="accent4">
            <a:lumMod val="50000"/>
          </a:schemeClr>
        </a:solidFill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1">
          <a:schemeClr val="dk1"/>
        </a:lnRef>
        <a:fillRef xmlns:a="http://schemas.openxmlformats.org/drawingml/2006/main" idx="2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ВСЕГО в 2028 году  931 759,2</a:t>
          </a:r>
          <a:endParaRPr lang="ru-RU" sz="14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0.32075</cdr:x>
      <cdr:y>0.02808</cdr:y>
    </cdr:from>
    <cdr:to>
      <cdr:x>0.42519</cdr:x>
      <cdr:y>0.10399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2808312" y="186432"/>
          <a:ext cx="914400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0.02467</cdr:x>
      <cdr:y>0.00639</cdr:y>
    </cdr:from>
    <cdr:to>
      <cdr:x>1</cdr:x>
      <cdr:y>0.09315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16024" y="42416"/>
          <a:ext cx="8539484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l"/>
          <a:r>
            <a:rPr lang="ru-RU" sz="2000" dirty="0" smtClean="0">
              <a:solidFill>
                <a:schemeClr val="accent1">
                  <a:lumMod val="75000"/>
                </a:schemeClr>
              </a:solidFill>
              <a:cs typeface="Arial" pitchFamily="34" charset="0"/>
            </a:rPr>
            <a:t>Структура налоговых и неналоговых доходов в 2026-2028 годы (тыс. руб.)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0.37009</cdr:x>
      <cdr:y>0.16906</cdr:y>
    </cdr:from>
    <cdr:to>
      <cdr:x>0.42766</cdr:x>
      <cdr:y>0.21244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3240326" y="1122536"/>
          <a:ext cx="504090" cy="2880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35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1.04083E-16</cdr:x>
      <cdr:y>0</cdr:y>
    </cdr:from>
    <cdr:to>
      <cdr:x>1</cdr:x>
      <cdr:y>0.1207</cdr:y>
    </cdr:to>
    <cdr:sp macro="" textlink="">
      <cdr:nvSpPr>
        <cdr:cNvPr id="2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144016" y="-720080"/>
          <a:ext cx="4536503" cy="7039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anchor="ctr">
          <a:noAutofit/>
          <a:scene3d>
            <a:camera prst="orthographicFront"/>
            <a:lightRig rig="soft" dir="t">
              <a:rot lat="0" lon="0" rev="16800000"/>
            </a:lightRig>
          </a:scene3d>
          <a:sp3d prstMaterial="softEdge">
            <a:bevelT w="38100" h="38100"/>
          </a:sp3d>
        </a:bodyPr>
        <a:lstStyle xmlns:a="http://schemas.openxmlformats.org/drawingml/2006/main">
          <a:lvl1pPr algn="ctr" rtl="0" eaLnBrk="1" latinLnBrk="0" hangingPunct="1">
            <a:spcBef>
              <a:spcPct val="0"/>
            </a:spcBef>
            <a:buNone/>
            <a:defRPr kumimoji="0" sz="4100" b="1" kern="1200" cap="none" baseline="0">
              <a:ln w="6350">
                <a:noFill/>
              </a:ln>
              <a:gradFill>
                <a:gsLst>
                  <a:gs pos="0">
                    <a:srgbClr val="CEB966">
                      <a:tint val="73000"/>
                      <a:satMod val="145000"/>
                    </a:srgbClr>
                  </a:gs>
                  <a:gs pos="73000">
                    <a:srgbClr val="CEB966">
                      <a:tint val="73000"/>
                      <a:satMod val="145000"/>
                    </a:srgbClr>
                  </a:gs>
                  <a:gs pos="100000">
                    <a:srgbClr val="CEB966">
                      <a:tint val="83000"/>
                      <a:satMod val="143000"/>
                    </a:srgb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Lucida Sans"/>
            </a:defRPr>
          </a:lvl1pPr>
        </a:lstStyle>
        <a:p xmlns:a="http://schemas.openxmlformats.org/drawingml/2006/main">
          <a:pPr algn="ctr"/>
          <a:endParaRPr lang="ru-RU" sz="2000" b="1" dirty="0">
            <a:solidFill>
              <a:srgbClr val="CEB966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0.00109</cdr:x>
      <cdr:y>0.81545</cdr:y>
    </cdr:from>
    <cdr:to>
      <cdr:x>0.20443</cdr:x>
      <cdr:y>0.95803</cdr:y>
    </cdr:to>
    <cdr:sp macro="" textlink="">
      <cdr:nvSpPr>
        <cdr:cNvPr id="2" name="Штриховая стрелка вправо 1"/>
        <cdr:cNvSpPr/>
      </cdr:nvSpPr>
      <cdr:spPr>
        <a:xfrm xmlns:a="http://schemas.openxmlformats.org/drawingml/2006/main" rot="20539641">
          <a:off x="9015" y="4814929"/>
          <a:ext cx="1683847" cy="841924"/>
        </a:xfrm>
        <a:prstGeom xmlns:a="http://schemas.openxmlformats.org/drawingml/2006/main" prst="stripedRightArrow">
          <a:avLst/>
        </a:prstGeom>
        <a:solidFill xmlns:a="http://schemas.openxmlformats.org/drawingml/2006/main">
          <a:schemeClr val="accent2">
            <a:lumMod val="40000"/>
            <a:lumOff val="60000"/>
          </a:schemeClr>
        </a:solidFill>
        <a:ln xmlns:a="http://schemas.openxmlformats.org/drawingml/2006/main" w="25400" cap="flat" cmpd="sng" algn="ctr">
          <a:solidFill>
            <a:srgbClr val="8064A2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4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4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Транспортный налог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0.01177</cdr:x>
      <cdr:y>0.08645</cdr:y>
    </cdr:from>
    <cdr:to>
      <cdr:x>0.21511</cdr:x>
      <cdr:y>0.22903</cdr:y>
    </cdr:to>
    <cdr:sp macro="" textlink="">
      <cdr:nvSpPr>
        <cdr:cNvPr id="3" name="Штриховая стрелка вправо 2"/>
        <cdr:cNvSpPr/>
      </cdr:nvSpPr>
      <cdr:spPr>
        <a:xfrm xmlns:a="http://schemas.openxmlformats.org/drawingml/2006/main" rot="1373857">
          <a:off x="97449" y="510433"/>
          <a:ext cx="1683847" cy="841924"/>
        </a:xfrm>
        <a:prstGeom xmlns:a="http://schemas.openxmlformats.org/drawingml/2006/main" prst="stripedRightArrow">
          <a:avLst/>
        </a:prstGeom>
        <a:solidFill xmlns:a="http://schemas.openxmlformats.org/drawingml/2006/main">
          <a:srgbClr val="C0504D">
            <a:lumMod val="40000"/>
            <a:lumOff val="60000"/>
          </a:srgbClr>
        </a:solidFill>
        <a:ln xmlns:a="http://schemas.openxmlformats.org/drawingml/2006/main" w="25400" cap="flat" cmpd="sng" algn="ctr">
          <a:solidFill>
            <a:srgbClr val="8064A2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4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4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Акцизы на нефтепродукты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0.00029</cdr:x>
      <cdr:y>0.82124</cdr:y>
    </cdr:from>
    <cdr:to>
      <cdr:x>0.15192</cdr:x>
      <cdr:y>0.88231</cdr:y>
    </cdr:to>
    <cdr:sp macro="" textlink="">
      <cdr:nvSpPr>
        <cdr:cNvPr id="4" name="TextBox 3"/>
        <cdr:cNvSpPr txBox="1"/>
      </cdr:nvSpPr>
      <cdr:spPr>
        <a:xfrm xmlns:a="http://schemas.openxmlformats.org/drawingml/2006/main" rot="20584377">
          <a:off x="2399" y="4849146"/>
          <a:ext cx="1255666" cy="3605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12 411,0 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тыс.руб</a:t>
          </a:r>
          <a:r>
            <a:rPr lang="ru-RU" sz="1100" dirty="0" smtClean="0"/>
            <a:t>.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0.02377</cdr:x>
      <cdr:y>0.06342</cdr:y>
    </cdr:from>
    <cdr:to>
      <cdr:x>0.18219</cdr:x>
      <cdr:y>0.10449</cdr:y>
    </cdr:to>
    <cdr:sp macro="" textlink="">
      <cdr:nvSpPr>
        <cdr:cNvPr id="5" name="TextBox 4"/>
        <cdr:cNvSpPr txBox="1"/>
      </cdr:nvSpPr>
      <cdr:spPr>
        <a:xfrm xmlns:a="http://schemas.openxmlformats.org/drawingml/2006/main" rot="1338170">
          <a:off x="196802" y="374456"/>
          <a:ext cx="1311882" cy="2425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b="1" dirty="0" smtClean="0">
              <a:latin typeface="Times New Roman" pitchFamily="18" charset="0"/>
              <a:cs typeface="Times New Roman" pitchFamily="18" charset="0"/>
            </a:rPr>
            <a:t>23 714,0 тыс.руб.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0.65928</cdr:x>
      <cdr:y>0.87071</cdr:y>
    </cdr:from>
    <cdr:to>
      <cdr:x>0.94191</cdr:x>
      <cdr:y>0.92454</cdr:y>
    </cdr:to>
    <cdr:sp macro="" textlink="">
      <cdr:nvSpPr>
        <cdr:cNvPr id="6" name="TextBox 5"/>
        <cdr:cNvSpPr txBox="1"/>
      </cdr:nvSpPr>
      <cdr:spPr>
        <a:xfrm xmlns:a="http://schemas.openxmlformats.org/drawingml/2006/main" rot="1266779">
          <a:off x="5459459" y="5141225"/>
          <a:ext cx="2340443" cy="3178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b="1" dirty="0" smtClean="0">
              <a:latin typeface="Times New Roman" pitchFamily="18" charset="0"/>
              <a:cs typeface="Times New Roman" pitchFamily="18" charset="0"/>
            </a:rPr>
            <a:t>41 234,0</a:t>
          </a:r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 тыс.руб.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2547" cy="499510"/>
          </a:xfrm>
          <a:prstGeom prst="rect">
            <a:avLst/>
          </a:prstGeom>
        </p:spPr>
        <p:txBody>
          <a:bodyPr vert="horz" lIns="92053" tIns="46026" rIns="92053" bIns="4602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3852" y="0"/>
            <a:ext cx="2972547" cy="499510"/>
          </a:xfrm>
          <a:prstGeom prst="rect">
            <a:avLst/>
          </a:prstGeom>
        </p:spPr>
        <p:txBody>
          <a:bodyPr vert="horz" lIns="92053" tIns="46026" rIns="92053" bIns="46026" rtlCol="0"/>
          <a:lstStyle>
            <a:lvl1pPr algn="r">
              <a:defRPr sz="1200"/>
            </a:lvl1pPr>
          </a:lstStyle>
          <a:p>
            <a:fld id="{BBCBC80C-FBEE-4520-B417-2A735C55BF4D}" type="datetimeFigureOut">
              <a:rPr lang="ru-RU" smtClean="0"/>
              <a:pPr/>
              <a:t>01.12.2025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7713"/>
            <a:ext cx="4991100" cy="3743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53" tIns="46026" rIns="92053" bIns="4602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480" y="4739758"/>
            <a:ext cx="5487041" cy="4490800"/>
          </a:xfrm>
          <a:prstGeom prst="rect">
            <a:avLst/>
          </a:prstGeom>
        </p:spPr>
        <p:txBody>
          <a:bodyPr vert="horz" lIns="92053" tIns="46026" rIns="92053" bIns="4602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77920"/>
            <a:ext cx="2972547" cy="499509"/>
          </a:xfrm>
          <a:prstGeom prst="rect">
            <a:avLst/>
          </a:prstGeom>
        </p:spPr>
        <p:txBody>
          <a:bodyPr vert="horz" lIns="92053" tIns="46026" rIns="92053" bIns="4602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3852" y="9477920"/>
            <a:ext cx="2972547" cy="499509"/>
          </a:xfrm>
          <a:prstGeom prst="rect">
            <a:avLst/>
          </a:prstGeom>
        </p:spPr>
        <p:txBody>
          <a:bodyPr vert="horz" lIns="92053" tIns="46026" rIns="92053" bIns="46026" rtlCol="0" anchor="b"/>
          <a:lstStyle>
            <a:lvl1pPr algn="r">
              <a:defRPr sz="1200"/>
            </a:lvl1pPr>
          </a:lstStyle>
          <a:p>
            <a:fld id="{5D38D429-5D75-4151-AC0E-59C96A9C7B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2502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42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43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44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47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48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49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53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8D429-5D75-4151-AC0E-59C96A9C7B71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wmf"/><Relationship Id="rId9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0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3492128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067944" y="1124744"/>
            <a:ext cx="4752528" cy="1202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БРОШЮРА «БЮДЖЕТ ДЛЯ ГРАЖДАН»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067944" y="2780928"/>
            <a:ext cx="4752528" cy="28803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Брошюра подготовлена на основе проекта решения Совета народных депутатов Ковровского района «О районном бюджете на 2026 год и на плановый период 2027 и 2028 годов». В издании наглядно и доступно рассказывается о районном бюджете : основах его формирования, основных характеристиках, статьях расходов. Издание рассчитано на широкий круг заинтересованных лиц.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067944" y="2348880"/>
            <a:ext cx="4752528" cy="432048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Блок-схема: решение 7"/>
          <p:cNvSpPr/>
          <p:nvPr/>
        </p:nvSpPr>
        <p:spPr bwMode="auto">
          <a:xfrm>
            <a:off x="2771800" y="1196752"/>
            <a:ext cx="3529013" cy="1512888"/>
          </a:xfrm>
          <a:prstGeom prst="flowChartDecision">
            <a:avLst/>
          </a:prstGeom>
          <a:solidFill>
            <a:srgbClr val="00B8FF"/>
          </a:solidFill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9pPr>
          </a:lstStyle>
          <a:p>
            <a:pPr>
              <a:buFont typeface="Times New Roman" pitchFamily="16" charset="0"/>
              <a:buNone/>
              <a:defRPr/>
            </a:pPr>
            <a:r>
              <a:rPr lang="ru-RU" sz="1250" dirty="0">
                <a:solidFill>
                  <a:schemeClr val="tx1"/>
                </a:solidFill>
                <a:ea typeface="Microsoft YaHei" charset="-122"/>
                <a:cs typeface="Arial" charset="0"/>
              </a:rPr>
              <a:t>Консолидированный бюджет </a:t>
            </a:r>
            <a:r>
              <a:rPr lang="ru-RU" sz="1250" dirty="0" err="1">
                <a:solidFill>
                  <a:schemeClr val="tx1"/>
                </a:solidFill>
                <a:ea typeface="Microsoft YaHei" charset="-122"/>
                <a:cs typeface="Arial" charset="0"/>
              </a:rPr>
              <a:t>Ковровского</a:t>
            </a:r>
            <a:r>
              <a:rPr lang="ru-RU" sz="1250" dirty="0">
                <a:solidFill>
                  <a:schemeClr val="tx1"/>
                </a:solidFill>
                <a:ea typeface="Microsoft YaHei" charset="-122"/>
                <a:cs typeface="Arial" charset="0"/>
              </a:rPr>
              <a:t> района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332656"/>
            <a:ext cx="842493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Структура бюджетной системы </a:t>
            </a:r>
            <a:r>
              <a:rPr lang="ru-RU" dirty="0" err="1" smtClean="0"/>
              <a:t>Ковровского</a:t>
            </a:r>
            <a:r>
              <a:rPr lang="ru-RU" dirty="0" smtClean="0"/>
              <a:t> района</a:t>
            </a:r>
            <a:endParaRPr lang="ru-RU" dirty="0"/>
          </a:p>
        </p:txBody>
      </p:sp>
      <p:sp>
        <p:nvSpPr>
          <p:cNvPr id="10" name="Блок-схема: решение 9"/>
          <p:cNvSpPr>
            <a:spLocks noChangeArrowheads="1"/>
          </p:cNvSpPr>
          <p:nvPr/>
        </p:nvSpPr>
        <p:spPr bwMode="auto">
          <a:xfrm>
            <a:off x="5580112" y="2636912"/>
            <a:ext cx="3167063" cy="1008062"/>
          </a:xfrm>
          <a:prstGeom prst="flowChartDecision">
            <a:avLst/>
          </a:prstGeom>
          <a:solidFill>
            <a:schemeClr val="accent2">
              <a:lumMod val="60000"/>
              <a:lumOff val="40000"/>
            </a:schemeClr>
          </a:solidFill>
          <a:ln w="76200" algn="ctr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9pPr>
          </a:lstStyle>
          <a:p>
            <a:pPr>
              <a:buFont typeface="Times New Roman" pitchFamily="16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ea typeface="Microsoft YaHei" charset="-122"/>
                <a:cs typeface="Arial" charset="0"/>
              </a:rPr>
              <a:t>Бюджеты поселений</a:t>
            </a:r>
          </a:p>
        </p:txBody>
      </p:sp>
      <p:sp>
        <p:nvSpPr>
          <p:cNvPr id="11" name="Блок-схема: решение 10"/>
          <p:cNvSpPr/>
          <p:nvPr/>
        </p:nvSpPr>
        <p:spPr bwMode="auto">
          <a:xfrm>
            <a:off x="611560" y="2492896"/>
            <a:ext cx="3240087" cy="1044575"/>
          </a:xfrm>
          <a:prstGeom prst="flowChartDecision">
            <a:avLst/>
          </a:prstGeom>
          <a:solidFill>
            <a:schemeClr val="accent1">
              <a:lumMod val="60000"/>
              <a:lumOff val="40000"/>
            </a:schemeClr>
          </a:solidFill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9pPr>
          </a:lstStyle>
          <a:p>
            <a:pPr>
              <a:buFont typeface="Times New Roman" pitchFamily="16" charset="0"/>
              <a:buNone/>
              <a:defRPr/>
            </a:pPr>
            <a:r>
              <a:rPr lang="ru-RU" sz="1250" dirty="0">
                <a:solidFill>
                  <a:schemeClr val="tx1"/>
                </a:solidFill>
                <a:ea typeface="Microsoft YaHei" charset="-122"/>
                <a:cs typeface="Arial" charset="0"/>
              </a:rPr>
              <a:t>Районный бюджет</a:t>
            </a:r>
          </a:p>
        </p:txBody>
      </p:sp>
      <p:sp>
        <p:nvSpPr>
          <p:cNvPr id="12" name="Блок-схема: решение 11"/>
          <p:cNvSpPr/>
          <p:nvPr/>
        </p:nvSpPr>
        <p:spPr bwMode="auto">
          <a:xfrm>
            <a:off x="5580112" y="3717032"/>
            <a:ext cx="3024188" cy="1008062"/>
          </a:xfrm>
          <a:prstGeom prst="flowChartDecision">
            <a:avLst/>
          </a:prstGeom>
          <a:solidFill>
            <a:schemeClr val="accent6">
              <a:lumMod val="60000"/>
              <a:lumOff val="40000"/>
            </a:schemeClr>
          </a:solidFill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9pPr>
          </a:lstStyle>
          <a:p>
            <a:pPr>
              <a:buFont typeface="Times New Roman" pitchFamily="16" charset="0"/>
              <a:buNone/>
              <a:defRPr/>
            </a:pPr>
            <a:r>
              <a:rPr lang="ru-RU" sz="1150" dirty="0">
                <a:solidFill>
                  <a:schemeClr val="tx1"/>
                </a:solidFill>
                <a:ea typeface="Microsoft YaHei" charset="-122"/>
                <a:cs typeface="Arial" charset="0"/>
              </a:rPr>
              <a:t>Бюджеты городских поселений </a:t>
            </a:r>
            <a:r>
              <a:rPr lang="ru-RU" sz="1150" dirty="0" smtClean="0">
                <a:solidFill>
                  <a:schemeClr val="tx1"/>
                </a:solidFill>
                <a:ea typeface="Microsoft YaHei" charset="-122"/>
                <a:cs typeface="Arial" charset="0"/>
              </a:rPr>
              <a:t>(2</a:t>
            </a:r>
            <a:r>
              <a:rPr lang="ru-RU" sz="1300" dirty="0" smtClean="0">
                <a:solidFill>
                  <a:schemeClr val="tx1"/>
                </a:solidFill>
                <a:ea typeface="Microsoft YaHei" charset="-122"/>
                <a:cs typeface="Arial" charset="0"/>
              </a:rPr>
              <a:t>)</a:t>
            </a:r>
            <a:endParaRPr lang="ru-RU" sz="1300" dirty="0">
              <a:solidFill>
                <a:schemeClr val="tx1"/>
              </a:solidFill>
              <a:ea typeface="Microsoft YaHei" charset="-122"/>
              <a:cs typeface="Arial" charset="0"/>
            </a:endParaRPr>
          </a:p>
        </p:txBody>
      </p:sp>
      <p:sp>
        <p:nvSpPr>
          <p:cNvPr id="13" name="Блок-схема: решение 12"/>
          <p:cNvSpPr>
            <a:spLocks noChangeArrowheads="1"/>
          </p:cNvSpPr>
          <p:nvPr/>
        </p:nvSpPr>
        <p:spPr bwMode="auto">
          <a:xfrm>
            <a:off x="5652120" y="4725144"/>
            <a:ext cx="2951163" cy="1440160"/>
          </a:xfrm>
          <a:prstGeom prst="flowChartDecision">
            <a:avLst/>
          </a:prstGeom>
          <a:solidFill>
            <a:schemeClr val="accent6">
              <a:lumMod val="60000"/>
              <a:lumOff val="40000"/>
            </a:schemeClr>
          </a:solidFill>
          <a:ln w="76200" algn="ctr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9pPr>
          </a:lstStyle>
          <a:p>
            <a:pPr>
              <a:buFont typeface="Times New Roman" pitchFamily="16" charset="0"/>
              <a:buNone/>
              <a:defRPr/>
            </a:pPr>
            <a:r>
              <a:rPr lang="ru-RU" sz="1050" dirty="0">
                <a:solidFill>
                  <a:schemeClr val="tx1"/>
                </a:solidFill>
                <a:ea typeface="Microsoft YaHei" charset="-122"/>
                <a:cs typeface="Arial" charset="0"/>
              </a:rPr>
              <a:t>Бюджет поселка </a:t>
            </a:r>
            <a:r>
              <a:rPr lang="ru-RU" sz="1050" dirty="0" smtClean="0">
                <a:solidFill>
                  <a:schemeClr val="tx1"/>
                </a:solidFill>
                <a:ea typeface="Microsoft YaHei" charset="-122"/>
                <a:cs typeface="Arial" charset="0"/>
              </a:rPr>
              <a:t>Мелехово</a:t>
            </a:r>
          </a:p>
          <a:p>
            <a:pPr>
              <a:buFont typeface="Times New Roman" pitchFamily="16" charset="0"/>
              <a:buNone/>
              <a:defRPr/>
            </a:pPr>
            <a:r>
              <a:rPr lang="ru-RU" sz="1050" dirty="0" smtClean="0">
                <a:solidFill>
                  <a:schemeClr val="tx1"/>
                </a:solidFill>
                <a:ea typeface="Microsoft YaHei" charset="-122"/>
                <a:cs typeface="Arial" charset="0"/>
              </a:rPr>
              <a:t>Бюджет поселка </a:t>
            </a:r>
            <a:r>
              <a:rPr lang="ru-RU" sz="1050" dirty="0" err="1" smtClean="0">
                <a:solidFill>
                  <a:schemeClr val="tx1"/>
                </a:solidFill>
                <a:ea typeface="Microsoft YaHei" charset="-122"/>
                <a:cs typeface="Arial" charset="0"/>
              </a:rPr>
              <a:t>Доброград</a:t>
            </a:r>
            <a:endParaRPr lang="ru-RU" sz="1050" dirty="0">
              <a:solidFill>
                <a:schemeClr val="tx1"/>
              </a:solidFill>
              <a:ea typeface="Microsoft YaHei" charset="-122"/>
              <a:cs typeface="Arial" charset="0"/>
            </a:endParaRPr>
          </a:p>
        </p:txBody>
      </p:sp>
      <p:sp>
        <p:nvSpPr>
          <p:cNvPr id="14" name="Блок-схема: решение 13"/>
          <p:cNvSpPr/>
          <p:nvPr/>
        </p:nvSpPr>
        <p:spPr bwMode="auto">
          <a:xfrm>
            <a:off x="2051720" y="3789040"/>
            <a:ext cx="3241675" cy="1008062"/>
          </a:xfrm>
          <a:prstGeom prst="flowChartDecision">
            <a:avLst/>
          </a:prstGeom>
          <a:solidFill>
            <a:schemeClr val="accent2"/>
          </a:solidFill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9pPr>
          </a:lstStyle>
          <a:p>
            <a:pPr>
              <a:buFont typeface="Times New Roman" pitchFamily="16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ea typeface="Microsoft YaHei" charset="-122"/>
                <a:cs typeface="Arial" charset="0"/>
              </a:rPr>
              <a:t>Бюджеты сельских поселений (4</a:t>
            </a:r>
            <a:r>
              <a:rPr lang="ru-RU" sz="1250" dirty="0">
                <a:solidFill>
                  <a:schemeClr val="tx1"/>
                </a:solidFill>
                <a:ea typeface="Microsoft YaHei" charset="-122"/>
                <a:cs typeface="Arial" charset="0"/>
              </a:rPr>
              <a:t>)</a:t>
            </a:r>
          </a:p>
        </p:txBody>
      </p:sp>
      <p:sp>
        <p:nvSpPr>
          <p:cNvPr id="15" name="Блок-схема: решение 14"/>
          <p:cNvSpPr>
            <a:spLocks noChangeArrowheads="1"/>
          </p:cNvSpPr>
          <p:nvPr/>
        </p:nvSpPr>
        <p:spPr bwMode="auto">
          <a:xfrm>
            <a:off x="1475656" y="4797152"/>
            <a:ext cx="4319587" cy="1584325"/>
          </a:xfrm>
          <a:prstGeom prst="flowChartDecision">
            <a:avLst/>
          </a:prstGeom>
          <a:solidFill>
            <a:schemeClr val="accent2"/>
          </a:solidFill>
          <a:ln w="76200" algn="ctr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9pPr>
          </a:lstStyle>
          <a:p>
            <a:pPr>
              <a:buFont typeface="Times New Roman" pitchFamily="16" charset="0"/>
              <a:buNone/>
              <a:defRPr/>
            </a:pPr>
            <a:r>
              <a:rPr lang="ru-RU" sz="900" dirty="0">
                <a:solidFill>
                  <a:schemeClr val="tx1"/>
                </a:solidFill>
                <a:ea typeface="Microsoft YaHei" charset="-122"/>
                <a:cs typeface="Arial" charset="0"/>
              </a:rPr>
              <a:t>Бюджет Новосельского сельского поселения</a:t>
            </a:r>
          </a:p>
          <a:p>
            <a:pPr>
              <a:buFont typeface="Times New Roman" pitchFamily="16" charset="0"/>
              <a:buNone/>
              <a:defRPr/>
            </a:pPr>
            <a:r>
              <a:rPr lang="ru-RU" sz="900" dirty="0">
                <a:solidFill>
                  <a:schemeClr val="tx1"/>
                </a:solidFill>
                <a:ea typeface="Microsoft YaHei" charset="-122"/>
                <a:cs typeface="Arial" charset="0"/>
              </a:rPr>
              <a:t>Бюджет Ивановского сельского поселения</a:t>
            </a:r>
          </a:p>
          <a:p>
            <a:pPr>
              <a:buFont typeface="Times New Roman" pitchFamily="16" charset="0"/>
              <a:buNone/>
              <a:defRPr/>
            </a:pPr>
            <a:r>
              <a:rPr lang="ru-RU" sz="900" dirty="0">
                <a:solidFill>
                  <a:schemeClr val="tx1"/>
                </a:solidFill>
                <a:ea typeface="Microsoft YaHei" charset="-122"/>
                <a:cs typeface="Arial" charset="0"/>
              </a:rPr>
              <a:t>Бюджет </a:t>
            </a:r>
            <a:r>
              <a:rPr lang="ru-RU" sz="900" dirty="0" err="1">
                <a:solidFill>
                  <a:schemeClr val="tx1"/>
                </a:solidFill>
                <a:ea typeface="Microsoft YaHei" charset="-122"/>
                <a:cs typeface="Arial" charset="0"/>
              </a:rPr>
              <a:t>Клязьминского</a:t>
            </a:r>
            <a:r>
              <a:rPr lang="ru-RU" sz="900" dirty="0">
                <a:solidFill>
                  <a:schemeClr val="tx1"/>
                </a:solidFill>
                <a:ea typeface="Microsoft YaHei" charset="-122"/>
                <a:cs typeface="Arial" charset="0"/>
              </a:rPr>
              <a:t> сельского поселения</a:t>
            </a:r>
          </a:p>
          <a:p>
            <a:pPr>
              <a:buFont typeface="Times New Roman" pitchFamily="16" charset="0"/>
              <a:buNone/>
              <a:defRPr/>
            </a:pPr>
            <a:r>
              <a:rPr lang="ru-RU" sz="900" dirty="0">
                <a:solidFill>
                  <a:schemeClr val="tx1"/>
                </a:solidFill>
                <a:ea typeface="Microsoft YaHei" charset="-122"/>
                <a:cs typeface="Arial" charset="0"/>
              </a:rPr>
              <a:t>Бюджет </a:t>
            </a:r>
            <a:r>
              <a:rPr lang="ru-RU" sz="900" dirty="0" err="1">
                <a:solidFill>
                  <a:schemeClr val="tx1"/>
                </a:solidFill>
                <a:ea typeface="Microsoft YaHei" charset="-122"/>
                <a:cs typeface="Arial" charset="0"/>
              </a:rPr>
              <a:t>Малыгинского</a:t>
            </a:r>
            <a:r>
              <a:rPr lang="ru-RU" sz="900" dirty="0">
                <a:solidFill>
                  <a:schemeClr val="tx1"/>
                </a:solidFill>
                <a:ea typeface="Microsoft YaHei" charset="-122"/>
                <a:cs typeface="Arial" charset="0"/>
              </a:rPr>
              <a:t> сельского поселения</a:t>
            </a:r>
          </a:p>
        </p:txBody>
      </p:sp>
      <p:sp>
        <p:nvSpPr>
          <p:cNvPr id="17" name="Выгнутая вправо стрелка 16"/>
          <p:cNvSpPr>
            <a:spLocks noChangeArrowheads="1"/>
          </p:cNvSpPr>
          <p:nvPr/>
        </p:nvSpPr>
        <p:spPr bwMode="auto">
          <a:xfrm rot="18177652">
            <a:off x="6002142" y="936264"/>
            <a:ext cx="1022350" cy="2076450"/>
          </a:xfrm>
          <a:prstGeom prst="curvedLeftArrow">
            <a:avLst>
              <a:gd name="adj1" fmla="val 25031"/>
              <a:gd name="adj2" fmla="val 50043"/>
              <a:gd name="adj3" fmla="val 25000"/>
            </a:avLst>
          </a:prstGeom>
          <a:solidFill>
            <a:srgbClr val="002060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9pPr>
          </a:lstStyle>
          <a:p>
            <a:pPr>
              <a:buFont typeface="Times New Roman" pitchFamily="16" charset="0"/>
              <a:buNone/>
              <a:defRPr/>
            </a:pPr>
            <a:endParaRPr lang="ru-RU">
              <a:ea typeface="Microsoft YaHei" charset="-122"/>
              <a:cs typeface="Arial" charset="0"/>
            </a:endParaRPr>
          </a:p>
        </p:txBody>
      </p:sp>
      <p:sp>
        <p:nvSpPr>
          <p:cNvPr id="18" name="Выгнутая влево стрелка 17"/>
          <p:cNvSpPr>
            <a:spLocks noChangeArrowheads="1"/>
          </p:cNvSpPr>
          <p:nvPr/>
        </p:nvSpPr>
        <p:spPr bwMode="auto">
          <a:xfrm rot="3597012">
            <a:off x="2082639" y="548856"/>
            <a:ext cx="1001713" cy="2312988"/>
          </a:xfrm>
          <a:prstGeom prst="curvedRightArrow">
            <a:avLst>
              <a:gd name="adj1" fmla="val 24961"/>
              <a:gd name="adj2" fmla="val 49933"/>
              <a:gd name="adj3" fmla="val 25000"/>
            </a:avLst>
          </a:prstGeom>
          <a:solidFill>
            <a:srgbClr val="002060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9pPr>
          </a:lstStyle>
          <a:p>
            <a:pPr>
              <a:buFont typeface="Times New Roman" pitchFamily="16" charset="0"/>
              <a:buNone/>
              <a:defRPr/>
            </a:pPr>
            <a:endParaRPr lang="ru-RU">
              <a:ea typeface="Microsoft YaHei" charset="-122"/>
              <a:cs typeface="Arial" charset="0"/>
            </a:endParaRPr>
          </a:p>
        </p:txBody>
      </p:sp>
      <p:sp>
        <p:nvSpPr>
          <p:cNvPr id="19" name="Выгнутая вправо стрелка 18"/>
          <p:cNvSpPr>
            <a:spLocks noChangeArrowheads="1"/>
          </p:cNvSpPr>
          <p:nvPr/>
        </p:nvSpPr>
        <p:spPr bwMode="auto">
          <a:xfrm>
            <a:off x="7380312" y="2852936"/>
            <a:ext cx="947738" cy="1649413"/>
          </a:xfrm>
          <a:prstGeom prst="curvedLeftArrow">
            <a:avLst>
              <a:gd name="adj1" fmla="val 25018"/>
              <a:gd name="adj2" fmla="val 50028"/>
              <a:gd name="adj3" fmla="val 25000"/>
            </a:avLst>
          </a:prstGeom>
          <a:solidFill>
            <a:srgbClr val="002060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9pPr>
          </a:lstStyle>
          <a:p>
            <a:pPr>
              <a:buFont typeface="Times New Roman" pitchFamily="16" charset="0"/>
              <a:buNone/>
              <a:defRPr/>
            </a:pPr>
            <a:endParaRPr lang="ru-RU">
              <a:ea typeface="Microsoft YaHei" charset="-122"/>
              <a:cs typeface="Arial" charset="0"/>
            </a:endParaRPr>
          </a:p>
        </p:txBody>
      </p:sp>
      <p:sp>
        <p:nvSpPr>
          <p:cNvPr id="20" name="Выгнутая влево стрелка 19"/>
          <p:cNvSpPr>
            <a:spLocks noChangeArrowheads="1"/>
          </p:cNvSpPr>
          <p:nvPr/>
        </p:nvSpPr>
        <p:spPr bwMode="auto">
          <a:xfrm rot="3387674">
            <a:off x="4525151" y="2283543"/>
            <a:ext cx="885825" cy="2263775"/>
          </a:xfrm>
          <a:prstGeom prst="curvedRightArrow">
            <a:avLst>
              <a:gd name="adj1" fmla="val 25011"/>
              <a:gd name="adj2" fmla="val 50046"/>
              <a:gd name="adj3" fmla="val 25824"/>
            </a:avLst>
          </a:prstGeom>
          <a:solidFill>
            <a:srgbClr val="002060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9pPr>
          </a:lstStyle>
          <a:p>
            <a:pPr>
              <a:buFont typeface="Times New Roman" pitchFamily="16" charset="0"/>
              <a:buNone/>
              <a:defRPr/>
            </a:pPr>
            <a:endParaRPr lang="ru-RU">
              <a:ea typeface="Microsoft YaHei" charset="-122"/>
              <a:cs typeface="Arial" charset="0"/>
            </a:endParaRPr>
          </a:p>
        </p:txBody>
      </p:sp>
      <p:sp>
        <p:nvSpPr>
          <p:cNvPr id="21" name="Выгнутая влево стрелка 20"/>
          <p:cNvSpPr>
            <a:spLocks noChangeArrowheads="1"/>
          </p:cNvSpPr>
          <p:nvPr/>
        </p:nvSpPr>
        <p:spPr bwMode="auto">
          <a:xfrm>
            <a:off x="1619672" y="4293096"/>
            <a:ext cx="876300" cy="1223962"/>
          </a:xfrm>
          <a:prstGeom prst="curvedRightArrow">
            <a:avLst>
              <a:gd name="adj1" fmla="val 24973"/>
              <a:gd name="adj2" fmla="val 49946"/>
              <a:gd name="adj3" fmla="val 25000"/>
            </a:avLst>
          </a:prstGeom>
          <a:solidFill>
            <a:srgbClr val="002060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9pPr>
          </a:lstStyle>
          <a:p>
            <a:pPr>
              <a:buFont typeface="Times New Roman" pitchFamily="16" charset="0"/>
              <a:buNone/>
              <a:defRPr/>
            </a:pPr>
            <a:endParaRPr lang="ru-RU">
              <a:ea typeface="Microsoft YaHei" charset="-122"/>
              <a:cs typeface="Arial" charset="0"/>
            </a:endParaRPr>
          </a:p>
        </p:txBody>
      </p:sp>
      <p:sp>
        <p:nvSpPr>
          <p:cNvPr id="22" name="Выгнутая влево стрелка 21"/>
          <p:cNvSpPr>
            <a:spLocks noChangeArrowheads="1"/>
          </p:cNvSpPr>
          <p:nvPr/>
        </p:nvSpPr>
        <p:spPr bwMode="auto">
          <a:xfrm>
            <a:off x="5436096" y="4149080"/>
            <a:ext cx="876300" cy="1223962"/>
          </a:xfrm>
          <a:prstGeom prst="curvedRightArrow">
            <a:avLst>
              <a:gd name="adj1" fmla="val 24973"/>
              <a:gd name="adj2" fmla="val 49946"/>
              <a:gd name="adj3" fmla="val 25000"/>
            </a:avLst>
          </a:prstGeom>
          <a:solidFill>
            <a:srgbClr val="002060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9pPr>
          </a:lstStyle>
          <a:p>
            <a:pPr>
              <a:buFont typeface="Times New Roman" pitchFamily="16" charset="0"/>
              <a:buNone/>
              <a:defRPr/>
            </a:pPr>
            <a:endParaRPr lang="ru-RU">
              <a:ea typeface="Microsoft YaHei" charset="-122"/>
              <a:cs typeface="Arial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1\Documents\Бюджет для граждан\бюджет на 22 год\221115_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5157192"/>
            <a:ext cx="2627784" cy="151216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51520" y="260648"/>
            <a:ext cx="2736304" cy="5040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ТАКОЕ ДОХОДЫ?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Скругленный прямоугольник 25"/>
          <p:cNvSpPr/>
          <p:nvPr/>
        </p:nvSpPr>
        <p:spPr>
          <a:xfrm>
            <a:off x="3419872" y="3068960"/>
            <a:ext cx="1656184" cy="1296144"/>
          </a:xfrm>
          <a:prstGeom prst="roundRect">
            <a:avLst/>
          </a:prstGeom>
          <a:solidFill>
            <a:srgbClr val="00B0F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Безвозмездные поступления (за исключением субвенций)  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059832" y="5157192"/>
            <a:ext cx="5616624" cy="1584176"/>
          </a:xfrm>
          <a:prstGeom prst="roundRect">
            <a:avLst/>
          </a:prstGeom>
          <a:solidFill>
            <a:srgbClr val="0070C0"/>
          </a:solidFill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Местные или муниципальные налоги устанавливаются и действуют  на территории конкретного муниципального образования.  Поступают такие налоги  в муниципальный  бюджет, и они обязательны к уплате. Размер налоговых ставок определяют власти  муниципального образования в соответствии с Налоговым Кодексом РФ. Эти же структуры  устанавливают сроки и порядок уплаты налогов, а также систему льгот и схему ее применения для налогоплательщиков.  К местным налогам согласно ст. 15 НК РФ относятся: 1) земельный налог; 2) налог на имущество физических лиц; 3) торговый сбор.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251520" y="3068960"/>
            <a:ext cx="2880320" cy="1944216"/>
          </a:xfrm>
          <a:prstGeom prst="roundRect">
            <a:avLst/>
          </a:prstGeom>
          <a:solidFill>
            <a:srgbClr val="0070C0"/>
          </a:solidFill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Налог - обязательный индивидуальный безвозмездный платеж, принудительно взимаемый органами власти с юридических или физических лиц, с целью финансирования деятельности государства или муниципальных образований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899592" y="1052736"/>
            <a:ext cx="2592288" cy="1126976"/>
          </a:xfrm>
          <a:prstGeom prst="roundRect">
            <a:avLst/>
          </a:prstGeom>
          <a:solidFill>
            <a:srgbClr val="0070C0"/>
          </a:solidFill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Доходы местных бюджетов формируются за счет собственных доходов и безвозмездных поступлений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491880" y="1700808"/>
            <a:ext cx="1584176" cy="64807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Налоговые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220072" y="764704"/>
            <a:ext cx="3600400" cy="151216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Налоговые доходы включают в себя доходы от местных налогов и сборов, а также от федеральных налогов, зачисляемые в местные бюджеты по нормативам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491880" y="2348880"/>
            <a:ext cx="1584176" cy="720080"/>
          </a:xfrm>
          <a:prstGeom prst="roundRect">
            <a:avLst/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Неналоговые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трелка вправо 23"/>
          <p:cNvSpPr/>
          <p:nvPr/>
        </p:nvSpPr>
        <p:spPr>
          <a:xfrm rot="1669754">
            <a:off x="2794936" y="2838668"/>
            <a:ext cx="618368" cy="252315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 rot="19597364">
            <a:off x="2790211" y="2387597"/>
            <a:ext cx="618368" cy="252315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 rot="21430789">
            <a:off x="2849641" y="2579964"/>
            <a:ext cx="618368" cy="252315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148064" y="2276872"/>
            <a:ext cx="3672408" cy="1512168"/>
          </a:xfrm>
          <a:prstGeom prst="roundRect">
            <a:avLst/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Неналоговые доходы включают в себя доходы от использования или продажи имущества, находящегося в муниципальной  собственности, штрафные санкции и иные неналоговые доходы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148064" y="3789040"/>
            <a:ext cx="3672408" cy="1296144"/>
          </a:xfrm>
          <a:prstGeom prst="roundRect">
            <a:avLst/>
          </a:prstGeom>
          <a:solidFill>
            <a:srgbClr val="00B0F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Безвозмездные поступления включают в себя поступления из других бюджетов бюджетной системы РФ и поступления от физических и юридических лиц 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1043608" y="2348880"/>
            <a:ext cx="2016224" cy="64807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Собственные доходы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7067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Месяц 69"/>
          <p:cNvSpPr/>
          <p:nvPr/>
        </p:nvSpPr>
        <p:spPr>
          <a:xfrm rot="5400000">
            <a:off x="6228184" y="2924944"/>
            <a:ext cx="288032" cy="4896544"/>
          </a:xfrm>
          <a:prstGeom prst="mo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Месяц 43"/>
          <p:cNvSpPr/>
          <p:nvPr/>
        </p:nvSpPr>
        <p:spPr>
          <a:xfrm rot="5400000">
            <a:off x="6084168" y="3645024"/>
            <a:ext cx="288032" cy="4896544"/>
          </a:xfrm>
          <a:prstGeom prst="mo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Месяц 47"/>
          <p:cNvSpPr/>
          <p:nvPr/>
        </p:nvSpPr>
        <p:spPr>
          <a:xfrm rot="5400000">
            <a:off x="6324736" y="884176"/>
            <a:ext cx="360040" cy="4729608"/>
          </a:xfrm>
          <a:prstGeom prst="moon">
            <a:avLst>
              <a:gd name="adj" fmla="val 33333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Месяц 63"/>
          <p:cNvSpPr/>
          <p:nvPr/>
        </p:nvSpPr>
        <p:spPr>
          <a:xfrm rot="5400000">
            <a:off x="6378488" y="-249696"/>
            <a:ext cx="288032" cy="4909120"/>
          </a:xfrm>
          <a:prstGeom prst="moon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8" name="Месяц 57"/>
          <p:cNvSpPr/>
          <p:nvPr/>
        </p:nvSpPr>
        <p:spPr>
          <a:xfrm rot="5400000">
            <a:off x="6378488" y="-969776"/>
            <a:ext cx="288032" cy="4909120"/>
          </a:xfrm>
          <a:prstGeom prst="moon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1" name="Месяц 50"/>
          <p:cNvSpPr/>
          <p:nvPr/>
        </p:nvSpPr>
        <p:spPr>
          <a:xfrm rot="5400000">
            <a:off x="6391250" y="-1617848"/>
            <a:ext cx="288032" cy="4909120"/>
          </a:xfrm>
          <a:prstGeom prst="moon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23528" y="332656"/>
            <a:ext cx="30570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Налоговые доходы</a:t>
            </a:r>
            <a:endParaRPr lang="ru-RU" sz="28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Кольцо 18"/>
          <p:cNvSpPr/>
          <p:nvPr/>
        </p:nvSpPr>
        <p:spPr>
          <a:xfrm>
            <a:off x="251520" y="1196752"/>
            <a:ext cx="2448272" cy="914400"/>
          </a:xfrm>
          <a:prstGeom prst="donut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Федеральные налоги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Кольцо 19"/>
          <p:cNvSpPr/>
          <p:nvPr/>
        </p:nvSpPr>
        <p:spPr>
          <a:xfrm>
            <a:off x="251520" y="4005064"/>
            <a:ext cx="2448272" cy="914400"/>
          </a:xfrm>
          <a:prstGeom prst="don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Местные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Кольцо 20"/>
          <p:cNvSpPr/>
          <p:nvPr/>
        </p:nvSpPr>
        <p:spPr>
          <a:xfrm>
            <a:off x="251520" y="2708920"/>
            <a:ext cx="2448272" cy="914400"/>
          </a:xfrm>
          <a:prstGeom prst="donu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Региональные налоги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Кольцо 21"/>
          <p:cNvSpPr/>
          <p:nvPr/>
        </p:nvSpPr>
        <p:spPr>
          <a:xfrm>
            <a:off x="251520" y="5301208"/>
            <a:ext cx="2448272" cy="914400"/>
          </a:xfrm>
          <a:prstGeom prst="donu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Специальные налоговые режимы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Месяц 25"/>
          <p:cNvSpPr/>
          <p:nvPr/>
        </p:nvSpPr>
        <p:spPr>
          <a:xfrm rot="5400000">
            <a:off x="6378488" y="-1833872"/>
            <a:ext cx="288032" cy="4909120"/>
          </a:xfrm>
          <a:prstGeom prst="moon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Месяц 34"/>
          <p:cNvSpPr/>
          <p:nvPr/>
        </p:nvSpPr>
        <p:spPr>
          <a:xfrm rot="5400000">
            <a:off x="6270476" y="1802532"/>
            <a:ext cx="288032" cy="4837112"/>
          </a:xfrm>
          <a:prstGeom prst="mo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Месяц 35"/>
          <p:cNvSpPr/>
          <p:nvPr/>
        </p:nvSpPr>
        <p:spPr>
          <a:xfrm rot="5400000">
            <a:off x="6336196" y="512676"/>
            <a:ext cx="288032" cy="4536504"/>
          </a:xfrm>
          <a:prstGeom prst="moon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Месяц 36"/>
          <p:cNvSpPr/>
          <p:nvPr/>
        </p:nvSpPr>
        <p:spPr>
          <a:xfrm rot="5400000">
            <a:off x="6252728" y="668152"/>
            <a:ext cx="360040" cy="4729608"/>
          </a:xfrm>
          <a:prstGeom prst="moon">
            <a:avLst>
              <a:gd name="adj" fmla="val 33333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4788024" y="332656"/>
            <a:ext cx="3363549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ru-RU" b="1" dirty="0" smtClean="0"/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Налог на добавленную стоимость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860032" y="620688"/>
            <a:ext cx="3350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Налог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 доходы физических лиц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Месяц 51"/>
          <p:cNvSpPr/>
          <p:nvPr/>
        </p:nvSpPr>
        <p:spPr>
          <a:xfrm rot="5400000">
            <a:off x="6378488" y="-1401824"/>
            <a:ext cx="288032" cy="4909120"/>
          </a:xfrm>
          <a:prstGeom prst="moon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3" name="Месяц 52"/>
          <p:cNvSpPr/>
          <p:nvPr/>
        </p:nvSpPr>
        <p:spPr>
          <a:xfrm rot="5400000">
            <a:off x="6378488" y="-1185800"/>
            <a:ext cx="288032" cy="4909120"/>
          </a:xfrm>
          <a:prstGeom prst="moon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4" name="TextBox 53"/>
          <p:cNvSpPr txBox="1"/>
          <p:nvPr/>
        </p:nvSpPr>
        <p:spPr>
          <a:xfrm>
            <a:off x="5364088" y="2996952"/>
            <a:ext cx="21556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Транспортный налог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860032" y="836712"/>
            <a:ext cx="31632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Налог на прибыль организаций</a:t>
            </a:r>
            <a:endParaRPr lang="ru-RU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5364088" y="1052736"/>
            <a:ext cx="26436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Государственная пошлина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724128" y="1268760"/>
            <a:ext cx="999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Акцизы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Месяц 58"/>
          <p:cNvSpPr/>
          <p:nvPr/>
        </p:nvSpPr>
        <p:spPr>
          <a:xfrm rot="5400000">
            <a:off x="6378488" y="-753752"/>
            <a:ext cx="288032" cy="4909120"/>
          </a:xfrm>
          <a:prstGeom prst="moon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0" name="Месяц 59"/>
          <p:cNvSpPr/>
          <p:nvPr/>
        </p:nvSpPr>
        <p:spPr>
          <a:xfrm rot="5400000">
            <a:off x="6378488" y="-537728"/>
            <a:ext cx="288032" cy="4909120"/>
          </a:xfrm>
          <a:prstGeom prst="moon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1" name="TextBox 60"/>
          <p:cNvSpPr txBox="1"/>
          <p:nvPr/>
        </p:nvSpPr>
        <p:spPr>
          <a:xfrm>
            <a:off x="5868144" y="1484784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Водный налог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644008" y="1700808"/>
            <a:ext cx="41764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Налог на добычу полезных ископаемых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3995936" y="1916832"/>
            <a:ext cx="52920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Сборы за пользование объектами животного мира и за пользование объектами водных биологических ресурсов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788024" y="2564904"/>
            <a:ext cx="33566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Налог на имущество организаций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220072" y="2780928"/>
            <a:ext cx="25626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Налог на игорный бизнес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644008" y="3933056"/>
            <a:ext cx="36733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Налог на имущество физических лиц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Месяц 66"/>
          <p:cNvSpPr/>
          <p:nvPr/>
        </p:nvSpPr>
        <p:spPr>
          <a:xfrm rot="5400000">
            <a:off x="6275529" y="2025557"/>
            <a:ext cx="288032" cy="4837112"/>
          </a:xfrm>
          <a:prstGeom prst="mo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TextBox 67"/>
          <p:cNvSpPr txBox="1"/>
          <p:nvPr/>
        </p:nvSpPr>
        <p:spPr>
          <a:xfrm>
            <a:off x="3923928" y="4941168"/>
            <a:ext cx="5544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Налог, взимаемый в связи с применением упрощенной системы налогообложения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580112" y="4195827"/>
            <a:ext cx="18231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Земельный налог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Месяц 70"/>
          <p:cNvSpPr/>
          <p:nvPr/>
        </p:nvSpPr>
        <p:spPr>
          <a:xfrm rot="5400000">
            <a:off x="6300192" y="3284984"/>
            <a:ext cx="288032" cy="4896544"/>
          </a:xfrm>
          <a:prstGeom prst="mo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TextBox 71"/>
          <p:cNvSpPr txBox="1"/>
          <p:nvPr/>
        </p:nvSpPr>
        <p:spPr>
          <a:xfrm>
            <a:off x="3707904" y="5877272"/>
            <a:ext cx="5544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Налог, взимаемый в связи с применением патентной системы налогообложения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427984" y="5445224"/>
            <a:ext cx="41044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Единый сельскохозяйственный налог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Правая фигурная скобка 73"/>
          <p:cNvSpPr/>
          <p:nvPr/>
        </p:nvSpPr>
        <p:spPr>
          <a:xfrm rot="10800000">
            <a:off x="2944911" y="2734182"/>
            <a:ext cx="1224136" cy="986408"/>
          </a:xfrm>
          <a:prstGeom prst="rightBrace">
            <a:avLst>
              <a:gd name="adj1" fmla="val 0"/>
              <a:gd name="adj2" fmla="val 48456"/>
            </a:avLst>
          </a:prstGeom>
          <a:solidFill>
            <a:schemeClr val="accent5">
              <a:lumMod val="75000"/>
            </a:schemeClr>
          </a:solidFill>
          <a:ln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равая фигурная скобка 74"/>
          <p:cNvSpPr/>
          <p:nvPr/>
        </p:nvSpPr>
        <p:spPr>
          <a:xfrm rot="10800000">
            <a:off x="2915816" y="548680"/>
            <a:ext cx="1224136" cy="1850504"/>
          </a:xfrm>
          <a:prstGeom prst="rightBrace">
            <a:avLst>
              <a:gd name="adj1" fmla="val 0"/>
              <a:gd name="adj2" fmla="val 48456"/>
            </a:avLst>
          </a:prstGeom>
          <a:solidFill>
            <a:schemeClr val="accent2"/>
          </a:solidFill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равая фигурная скобка 75"/>
          <p:cNvSpPr/>
          <p:nvPr/>
        </p:nvSpPr>
        <p:spPr>
          <a:xfrm rot="10800000">
            <a:off x="2987824" y="4047976"/>
            <a:ext cx="1152128" cy="842392"/>
          </a:xfrm>
          <a:prstGeom prst="rightBrace">
            <a:avLst>
              <a:gd name="adj1" fmla="val 0"/>
              <a:gd name="adj2" fmla="val 45441"/>
            </a:avLst>
          </a:prstGeom>
          <a:solidFill>
            <a:srgbClr val="0070C0"/>
          </a:solidFill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равая фигурная скобка 76"/>
          <p:cNvSpPr/>
          <p:nvPr/>
        </p:nvSpPr>
        <p:spPr>
          <a:xfrm rot="10800000">
            <a:off x="2944910" y="5264472"/>
            <a:ext cx="1195042" cy="986408"/>
          </a:xfrm>
          <a:prstGeom prst="rightBrace">
            <a:avLst>
              <a:gd name="adj1" fmla="val 0"/>
              <a:gd name="adj2" fmla="val 48456"/>
            </a:avLst>
          </a:prstGeom>
          <a:solidFill>
            <a:schemeClr val="accent4">
              <a:lumMod val="75000"/>
            </a:schemeClr>
          </a:solidFill>
          <a:ln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Месяц 77"/>
          <p:cNvSpPr/>
          <p:nvPr/>
        </p:nvSpPr>
        <p:spPr>
          <a:xfrm rot="5400000">
            <a:off x="6378488" y="2298417"/>
            <a:ext cx="288032" cy="4837112"/>
          </a:xfrm>
          <a:prstGeom prst="mo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TextBox 78"/>
          <p:cNvSpPr txBox="1"/>
          <p:nvPr/>
        </p:nvSpPr>
        <p:spPr>
          <a:xfrm>
            <a:off x="5589998" y="4497369"/>
            <a:ext cx="1564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Торговый сбор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9935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Месяц 80"/>
          <p:cNvSpPr/>
          <p:nvPr/>
        </p:nvSpPr>
        <p:spPr>
          <a:xfrm rot="5400000">
            <a:off x="6264188" y="2456892"/>
            <a:ext cx="432048" cy="4536504"/>
          </a:xfrm>
          <a:prstGeom prst="moon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5148064" y="4509120"/>
            <a:ext cx="26740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Иные неналоговые доходы</a:t>
            </a:r>
            <a:endParaRPr lang="ru-RU" b="1" dirty="0"/>
          </a:p>
        </p:txBody>
      </p:sp>
      <p:sp>
        <p:nvSpPr>
          <p:cNvPr id="80" name="Месяц 79"/>
          <p:cNvSpPr/>
          <p:nvPr/>
        </p:nvSpPr>
        <p:spPr>
          <a:xfrm rot="5400000">
            <a:off x="6192180" y="1952836"/>
            <a:ext cx="432048" cy="4536504"/>
          </a:xfrm>
          <a:prstGeom prst="moon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Месяц 78"/>
          <p:cNvSpPr/>
          <p:nvPr/>
        </p:nvSpPr>
        <p:spPr>
          <a:xfrm rot="5400000">
            <a:off x="6192180" y="1304764"/>
            <a:ext cx="432048" cy="4536504"/>
          </a:xfrm>
          <a:prstGeom prst="moon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8" name="Месяц 77"/>
          <p:cNvSpPr/>
          <p:nvPr/>
        </p:nvSpPr>
        <p:spPr>
          <a:xfrm rot="5400000">
            <a:off x="6120172" y="-711460"/>
            <a:ext cx="432048" cy="4536504"/>
          </a:xfrm>
          <a:prstGeom prst="moon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4" name="Месяц 63"/>
          <p:cNvSpPr/>
          <p:nvPr/>
        </p:nvSpPr>
        <p:spPr>
          <a:xfrm rot="5400000">
            <a:off x="6156176" y="44624"/>
            <a:ext cx="432048" cy="4464496"/>
          </a:xfrm>
          <a:prstGeom prst="moon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8" name="Месяц 57"/>
          <p:cNvSpPr/>
          <p:nvPr/>
        </p:nvSpPr>
        <p:spPr>
          <a:xfrm rot="5400000">
            <a:off x="6192180" y="728700"/>
            <a:ext cx="432048" cy="4536504"/>
          </a:xfrm>
          <a:prstGeom prst="moon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23528" y="332656"/>
            <a:ext cx="34081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Неналоговые доходы</a:t>
            </a:r>
            <a:endParaRPr lang="ru-RU" sz="28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Кольцо 18"/>
          <p:cNvSpPr/>
          <p:nvPr/>
        </p:nvSpPr>
        <p:spPr>
          <a:xfrm>
            <a:off x="321957" y="2487930"/>
            <a:ext cx="2665866" cy="1872208"/>
          </a:xfrm>
          <a:prstGeom prst="donut">
            <a:avLst>
              <a:gd name="adj" fmla="val 15079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Неналоговые доходы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067944" y="1124744"/>
            <a:ext cx="45365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Доходы от использования имущества, находящегося в государственной и муниципальной собственности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572000" y="4021584"/>
            <a:ext cx="3931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Штрафы, санкции, возмещение ущерба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427984" y="3284984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Доходы от продажи материальных и нематериальных активов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860032" y="1988840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Платежи при пользовании природными ресурсами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427984" y="2564904"/>
            <a:ext cx="396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Доходы от оказания платных услуг (работ) и компенсации затрат государства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Правая фигурная скобка 74"/>
          <p:cNvSpPr/>
          <p:nvPr/>
        </p:nvSpPr>
        <p:spPr>
          <a:xfrm rot="10800000">
            <a:off x="2987824" y="1556792"/>
            <a:ext cx="1224136" cy="3434680"/>
          </a:xfrm>
          <a:prstGeom prst="rightBrace">
            <a:avLst>
              <a:gd name="adj1" fmla="val 0"/>
              <a:gd name="adj2" fmla="val 49589"/>
            </a:avLst>
          </a:prstGeom>
          <a:solidFill>
            <a:schemeClr val="accent4">
              <a:lumMod val="75000"/>
            </a:schemeClr>
          </a:solidFill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187801" y="188640"/>
            <a:ext cx="792088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97980" y="188640"/>
            <a:ext cx="0" cy="457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79128" y="6597352"/>
            <a:ext cx="908496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279128" y="6237312"/>
            <a:ext cx="0" cy="36004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8183099" y="183208"/>
            <a:ext cx="86409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9047195" y="197768"/>
            <a:ext cx="0" cy="45720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8964488" y="6165304"/>
            <a:ext cx="0" cy="432048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7956376" y="6597352"/>
            <a:ext cx="1008112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57712" y="245787"/>
            <a:ext cx="45213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Безвозмездные поступления</a:t>
            </a:r>
            <a:endParaRPr lang="ru-RU" sz="28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Кольцо 13"/>
          <p:cNvSpPr/>
          <p:nvPr/>
        </p:nvSpPr>
        <p:spPr>
          <a:xfrm>
            <a:off x="261782" y="1415725"/>
            <a:ext cx="3744416" cy="1440160"/>
          </a:xfrm>
          <a:prstGeom prst="donut">
            <a:avLst/>
          </a:prstGeom>
          <a:solidFill>
            <a:srgbClr val="0070C0"/>
          </a:solidFill>
          <a:ln w="28575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других бюджетов бюджетной системы Российской Федерации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233691" y="3867463"/>
            <a:ext cx="3664120" cy="1361737"/>
          </a:xfrm>
          <a:prstGeom prst="donu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негосударственных организаций</a:t>
            </a:r>
          </a:p>
        </p:txBody>
      </p:sp>
      <p:sp>
        <p:nvSpPr>
          <p:cNvPr id="17" name="Кольцо 16"/>
          <p:cNvSpPr/>
          <p:nvPr/>
        </p:nvSpPr>
        <p:spPr>
          <a:xfrm>
            <a:off x="4139952" y="5229200"/>
            <a:ext cx="3524613" cy="1188132"/>
          </a:xfrm>
          <a:prstGeom prst="donut">
            <a:avLst/>
          </a:prstGeom>
          <a:ln w="28575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Прочие поступления (от физических лиц)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038328" y="306843"/>
            <a:ext cx="3888432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предоставляются без определения конкретной цели их использования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 rot="10800000" flipH="1" flipV="1">
            <a:off x="5063974" y="1124744"/>
            <a:ext cx="3888432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предоставляются на условиях долевого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софинансирования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расходов других бюджетов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77046" y="1995209"/>
            <a:ext cx="384157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предоставляются на финансирование «переданных» другим публично-правовым образованиям полномочий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77046" y="2996952"/>
            <a:ext cx="3841578" cy="9775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Иные межбюджетные трансферты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предоставляются в иных от перечисленных случаях, предусмотренных законодательством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Левая фигурная скобка 7"/>
          <p:cNvSpPr/>
          <p:nvPr/>
        </p:nvSpPr>
        <p:spPr>
          <a:xfrm>
            <a:off x="4006198" y="277334"/>
            <a:ext cx="987588" cy="3770229"/>
          </a:xfrm>
          <a:prstGeom prst="leftBrace">
            <a:avLst>
              <a:gd name="adj1" fmla="val 8333"/>
              <a:gd name="adj2" fmla="val 48004"/>
            </a:avLst>
          </a:prstGeom>
          <a:solidFill>
            <a:srgbClr val="00B0F0"/>
          </a:solidFill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412564" y="2452409"/>
            <a:ext cx="3240360" cy="1768679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stCxn id="15" idx="3"/>
            <a:endCxn id="17" idx="3"/>
          </p:cNvCxnSpPr>
          <p:nvPr/>
        </p:nvCxnSpPr>
        <p:spPr>
          <a:xfrm>
            <a:off x="770289" y="5029778"/>
            <a:ext cx="3885831" cy="1213556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>
            <a:endCxn id="14" idx="7"/>
          </p:cNvCxnSpPr>
          <p:nvPr/>
        </p:nvCxnSpPr>
        <p:spPr>
          <a:xfrm>
            <a:off x="279128" y="908720"/>
            <a:ext cx="3178713" cy="717912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05431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2267744" y="260648"/>
            <a:ext cx="4643951" cy="1335519"/>
          </a:xfrm>
          <a:prstGeom prst="round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3600">
                <a:solidFill>
                  <a:schemeClr val="tx1"/>
                </a:solidFill>
                <a:ea typeface="Microsoft YaHei" pitchFamily="34" charset="-122"/>
                <a:cs typeface="Arial" charset="0"/>
              </a:rPr>
              <a:t>Расходы бюджета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3923928" y="1628800"/>
            <a:ext cx="1423685" cy="573294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7544" y="2276872"/>
            <a:ext cx="8289974" cy="335666"/>
          </a:xfrm>
          <a:prstGeom prst="roundRect">
            <a:avLst/>
          </a:prstGeom>
          <a:solidFill>
            <a:srgbClr val="0070C0"/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5292080" y="2636912"/>
            <a:ext cx="1006997" cy="717630"/>
          </a:xfrm>
          <a:prstGeom prst="downArrow">
            <a:avLst>
              <a:gd name="adj1" fmla="val 50000"/>
              <a:gd name="adj2" fmla="val 52128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3059832" y="2636912"/>
            <a:ext cx="1006997" cy="717630"/>
          </a:xfrm>
          <a:prstGeom prst="downArrow">
            <a:avLst>
              <a:gd name="adj1" fmla="val 50000"/>
              <a:gd name="adj2" fmla="val 52128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611560" y="2636912"/>
            <a:ext cx="1006997" cy="717630"/>
          </a:xfrm>
          <a:prstGeom prst="downArrow">
            <a:avLst>
              <a:gd name="adj1" fmla="val 50000"/>
              <a:gd name="adj2" fmla="val 52128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7308304" y="2636912"/>
            <a:ext cx="1006997" cy="717630"/>
          </a:xfrm>
          <a:prstGeom prst="downArrow">
            <a:avLst>
              <a:gd name="adj1" fmla="val 50000"/>
              <a:gd name="adj2" fmla="val 52128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95536" y="3429000"/>
            <a:ext cx="1646902" cy="1288111"/>
          </a:xfrm>
          <a:prstGeom prst="roundRect">
            <a:avLst/>
          </a:prstGeom>
          <a:solidFill>
            <a:srgbClr val="0CAEC4"/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600">
                <a:solidFill>
                  <a:schemeClr val="tx1"/>
                </a:solidFill>
                <a:ea typeface="Microsoft YaHei" pitchFamily="34" charset="-122"/>
                <a:cs typeface="Arial" charset="0"/>
              </a:rPr>
              <a:t>По типам расходных обязательств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699792" y="3429000"/>
            <a:ext cx="1785003" cy="128811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600" dirty="0">
                <a:solidFill>
                  <a:schemeClr val="tx1"/>
                </a:solidFill>
                <a:ea typeface="Microsoft YaHei" pitchFamily="34" charset="-122"/>
                <a:cs typeface="Arial" charset="0"/>
              </a:rPr>
              <a:t>По муниципальным программам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004048" y="3429000"/>
            <a:ext cx="1736203" cy="128811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600">
                <a:solidFill>
                  <a:schemeClr val="tx1"/>
                </a:solidFill>
                <a:ea typeface="Microsoft YaHei" pitchFamily="34" charset="-122"/>
                <a:cs typeface="Arial" charset="0"/>
              </a:rPr>
              <a:t>По функциям государства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164288" y="3429000"/>
            <a:ext cx="1580322" cy="1288111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600" dirty="0">
                <a:solidFill>
                  <a:schemeClr val="tx1"/>
                </a:solidFill>
                <a:ea typeface="Microsoft YaHei" pitchFamily="34" charset="-122"/>
                <a:cs typeface="Arial" charset="0"/>
              </a:rPr>
              <a:t>По ведомствам</a:t>
            </a:r>
          </a:p>
        </p:txBody>
      </p:sp>
      <p:sp>
        <p:nvSpPr>
          <p:cNvPr id="20" name="TextBox 36"/>
          <p:cNvSpPr txBox="1">
            <a:spLocks noChangeArrowheads="1"/>
          </p:cNvSpPr>
          <p:nvPr/>
        </p:nvSpPr>
        <p:spPr bwMode="auto">
          <a:xfrm>
            <a:off x="323528" y="5013176"/>
            <a:ext cx="8489950" cy="157003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9pPr>
          </a:lstStyle>
          <a:p>
            <a:pPr defTabSz="914400">
              <a:buClrTx/>
              <a:buSzTx/>
              <a:buFontTx/>
              <a:buNone/>
            </a:pPr>
            <a:r>
              <a:rPr lang="ru-RU" sz="1600" b="1" i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Формирование расходов осуществляется в соответствии с установленными законодательством полномочиями публично-правового образования.</a:t>
            </a:r>
          </a:p>
          <a:p>
            <a:pPr defTabSz="914400">
              <a:buClrTx/>
              <a:buSzTx/>
              <a:buFontTx/>
              <a:buNone/>
            </a:pPr>
            <a:r>
              <a:rPr lang="ru-RU" sz="1600" b="1" i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Расходы бюджета района формируются :</a:t>
            </a:r>
          </a:p>
          <a:p>
            <a:pPr defTabSz="914400">
              <a:buClrTx/>
              <a:buSzTx/>
              <a:buFontTx/>
              <a:buNone/>
            </a:pPr>
            <a:r>
              <a:rPr lang="ru-RU" sz="1600" b="1" i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- по функциональной классификации расходов бюджетов;</a:t>
            </a:r>
          </a:p>
          <a:p>
            <a:pPr defTabSz="914400">
              <a:buClrTx/>
              <a:buSzTx/>
              <a:buFontTx/>
              <a:buNone/>
            </a:pPr>
            <a:r>
              <a:rPr lang="ru-RU" sz="1600" b="1" i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- по главным распорядителям средств бюджета района (ведомственная структура);</a:t>
            </a:r>
          </a:p>
          <a:p>
            <a:pPr defTabSz="914400">
              <a:buClrTx/>
              <a:buSzTx/>
              <a:buFontTx/>
              <a:buNone/>
            </a:pPr>
            <a:r>
              <a:rPr lang="ru-RU" sz="1600" b="1" i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- по муниципальным программам </a:t>
            </a:r>
            <a:r>
              <a:rPr lang="ru-RU" sz="1600" b="1" i="1" dirty="0" err="1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Ковровского</a:t>
            </a:r>
            <a:r>
              <a:rPr lang="ru-RU" sz="1600" b="1" i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 муниципального района.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851920" y="1268760"/>
            <a:ext cx="2952750" cy="1130300"/>
          </a:xfrm>
          <a:prstGeom prst="rect">
            <a:avLst/>
          </a:prstGeom>
          <a:solidFill>
            <a:srgbClr val="0CAEC4"/>
          </a:solidFill>
          <a:ln w="28575" algn="ctr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9pPr>
          </a:lstStyle>
          <a:p>
            <a:pPr>
              <a:buFont typeface="Times New Roman" pitchFamily="16" charset="0"/>
              <a:buNone/>
              <a:defRPr/>
            </a:pPr>
            <a:r>
              <a:rPr lang="ru-RU" sz="1100" dirty="0">
                <a:ea typeface="Microsoft YaHei" charset="-122"/>
                <a:cs typeface="Arial" charset="0"/>
              </a:rPr>
              <a:t>Оказание муниципальных услуг, в том числе ассигнования на оплату муниципальных контрактов на поставку товаров, выполнение работ, оказание услуг для муниципальных нужд</a:t>
            </a:r>
          </a:p>
        </p:txBody>
      </p:sp>
      <p:sp>
        <p:nvSpPr>
          <p:cNvPr id="9" name="Заголовок 1"/>
          <p:cNvSpPr>
            <a:spLocks noGrp="1"/>
          </p:cNvSpPr>
          <p:nvPr/>
        </p:nvSpPr>
        <p:spPr>
          <a:xfrm>
            <a:off x="251520" y="260648"/>
            <a:ext cx="8712968" cy="57606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horz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0" dirty="0" smtClean="0">
                <a:latin typeface="Arial" pitchFamily="34" charset="0"/>
                <a:cs typeface="Arial" pitchFamily="34" charset="0"/>
              </a:rPr>
              <a:t>Расходы районного бюджета по типам расходных обязательств</a:t>
            </a:r>
          </a:p>
        </p:txBody>
      </p:sp>
      <p:sp>
        <p:nvSpPr>
          <p:cNvPr id="10" name="Овал 9"/>
          <p:cNvSpPr>
            <a:spLocks noChangeArrowheads="1"/>
          </p:cNvSpPr>
          <p:nvPr/>
        </p:nvSpPr>
        <p:spPr bwMode="auto">
          <a:xfrm>
            <a:off x="3275856" y="2420888"/>
            <a:ext cx="2376488" cy="2592387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76200" algn="ctr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9pPr>
          </a:lstStyle>
          <a:p>
            <a:pPr algn="ctr">
              <a:defRPr/>
            </a:pPr>
            <a:r>
              <a:rPr lang="ru-RU" sz="1600" dirty="0">
                <a:cs typeface="Arial" charset="0"/>
              </a:rPr>
              <a:t>Формы расходования бюджетных ассигнований</a:t>
            </a: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539552" y="1988840"/>
            <a:ext cx="3097213" cy="1081088"/>
          </a:xfrm>
          <a:prstGeom prst="rect">
            <a:avLst/>
          </a:prstGeom>
          <a:solidFill>
            <a:schemeClr val="bg1">
              <a:lumMod val="5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9pPr>
          </a:lstStyle>
          <a:p>
            <a:pPr>
              <a:buFont typeface="Times New Roman" pitchFamily="16" charset="0"/>
              <a:buNone/>
              <a:defRPr/>
            </a:pPr>
            <a:r>
              <a:rPr lang="ru-RU" sz="950" dirty="0">
                <a:ea typeface="Microsoft YaHei" charset="-122"/>
                <a:cs typeface="Arial" charset="0"/>
              </a:rPr>
              <a:t>Исполнение судебных актов по искам к муниципальным образованиям о возмещении вреда, причиненного гражданину или юридическому лицу в результате незаконных действий (бездействия) органов местного самоуправления либо должностных лиц этих органов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539552" y="3284984"/>
            <a:ext cx="2930525" cy="1224136"/>
          </a:xfrm>
          <a:prstGeom prst="rect">
            <a:avLst/>
          </a:prstGeom>
          <a:solidFill>
            <a:srgbClr val="0070C0"/>
          </a:solidFill>
          <a:ln w="28575" algn="ctr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9pPr>
          </a:lstStyle>
          <a:p>
            <a:pPr>
              <a:buFont typeface="Times New Roman" pitchFamily="16" charset="0"/>
              <a:buNone/>
              <a:defRPr/>
            </a:pPr>
            <a:r>
              <a:rPr lang="ru-RU" sz="1100" dirty="0">
                <a:ea typeface="Microsoft YaHei" charset="-122"/>
                <a:cs typeface="Arial" charset="0"/>
              </a:rPr>
              <a:t>Предоставление субсидий юридическим лицам (за исключением субсидий муниципальным учреждениям),индивидуальным предпринимателям, физическим лицам-производителям товаров, работ, услуг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5508104" y="2636912"/>
            <a:ext cx="2447925" cy="576064"/>
          </a:xfrm>
          <a:prstGeom prst="rect">
            <a:avLst/>
          </a:prstGeom>
          <a:solidFill>
            <a:srgbClr val="00B0F0"/>
          </a:solidFill>
          <a:ln w="28575" algn="ctr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9pPr>
          </a:lstStyle>
          <a:p>
            <a:pPr>
              <a:buFont typeface="Times New Roman" pitchFamily="16" charset="0"/>
              <a:buNone/>
              <a:defRPr/>
            </a:pPr>
            <a:r>
              <a:rPr lang="ru-RU" sz="1100" dirty="0">
                <a:ea typeface="Microsoft YaHei" charset="-122"/>
                <a:cs typeface="Arial" charset="0"/>
              </a:rPr>
              <a:t>Социальное обеспечение населения</a:t>
            </a: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5580112" y="3356992"/>
            <a:ext cx="2808287" cy="648072"/>
          </a:xfrm>
          <a:prstGeom prst="rect">
            <a:avLst/>
          </a:prstGeom>
          <a:solidFill>
            <a:srgbClr val="00B050"/>
          </a:solidFill>
          <a:ln w="28575" algn="ctr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9pPr>
          </a:lstStyle>
          <a:p>
            <a:pPr>
              <a:buFont typeface="Times New Roman" pitchFamily="16" charset="0"/>
              <a:buNone/>
              <a:defRPr/>
            </a:pPr>
            <a:r>
              <a:rPr lang="ru-RU" sz="1100" dirty="0">
                <a:ea typeface="Microsoft YaHei" charset="-122"/>
                <a:cs typeface="Arial" charset="0"/>
              </a:rPr>
              <a:t>Предоставление межбюджетных трансфертов</a:t>
            </a: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5292080" y="4149081"/>
            <a:ext cx="2376488" cy="6480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8575" algn="ctr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9pPr>
          </a:lstStyle>
          <a:p>
            <a:pPr>
              <a:buFont typeface="Times New Roman" pitchFamily="16" charset="0"/>
              <a:buNone/>
              <a:defRPr/>
            </a:pPr>
            <a:r>
              <a:rPr lang="ru-RU" sz="1100" dirty="0">
                <a:ea typeface="Microsoft YaHei" charset="-122"/>
                <a:cs typeface="Arial" charset="0"/>
              </a:rPr>
              <a:t>Обслуживание муниципального долга</a:t>
            </a: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4788024" y="4941168"/>
            <a:ext cx="2951163" cy="914399"/>
          </a:xfrm>
          <a:prstGeom prst="rect">
            <a:avLst/>
          </a:prstGeom>
          <a:solidFill>
            <a:srgbClr val="7F6EFA"/>
          </a:solidFill>
          <a:ln w="28575" algn="ctr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9pPr>
          </a:lstStyle>
          <a:p>
            <a:pPr>
              <a:buFont typeface="Times New Roman" pitchFamily="16" charset="0"/>
              <a:buNone/>
              <a:defRPr/>
            </a:pPr>
            <a:r>
              <a:rPr lang="ru-RU" sz="1100" dirty="0">
                <a:ea typeface="Microsoft YaHei" charset="-122"/>
                <a:cs typeface="Arial" charset="0"/>
              </a:rPr>
              <a:t>     Предоставление платежей, взносов, безвозмездных перечислений субъектам международного права</a:t>
            </a: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47664" y="4797152"/>
            <a:ext cx="2571750" cy="1161326"/>
          </a:xfrm>
          <a:prstGeom prst="rect">
            <a:avLst/>
          </a:prstGeom>
          <a:solidFill>
            <a:schemeClr val="accent3"/>
          </a:solidFill>
          <a:ln w="28575" algn="ctr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9pPr>
          </a:lstStyle>
          <a:p>
            <a:pPr>
              <a:buFont typeface="Times New Roman" pitchFamily="16" charset="0"/>
              <a:buNone/>
              <a:defRPr/>
            </a:pPr>
            <a:r>
              <a:rPr lang="ru-RU" sz="1100" dirty="0">
                <a:ea typeface="Microsoft YaHei" charset="-122"/>
                <a:cs typeface="Arial" charset="0"/>
              </a:rPr>
              <a:t>Предоставление бюджетных инвестиций юридическим лицам, не являющимся муниципальными учреждениями и муниципальными унитарными предприятиями</a:t>
            </a:r>
          </a:p>
        </p:txBody>
      </p:sp>
      <p:sp>
        <p:nvSpPr>
          <p:cNvPr id="2" name="Стрелка вверх 1"/>
          <p:cNvSpPr/>
          <p:nvPr/>
        </p:nvSpPr>
        <p:spPr>
          <a:xfrm rot="10800000" flipH="1" flipV="1">
            <a:off x="3851917" y="1052736"/>
            <a:ext cx="2952751" cy="261742"/>
          </a:xfrm>
          <a:prstGeom prst="upArrow">
            <a:avLst>
              <a:gd name="adj1" fmla="val 50000"/>
              <a:gd name="adj2" fmla="val 58819"/>
            </a:avLst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верх 18"/>
          <p:cNvSpPr/>
          <p:nvPr/>
        </p:nvSpPr>
        <p:spPr>
          <a:xfrm rot="10800000" flipH="1" flipV="1">
            <a:off x="599232" y="1703039"/>
            <a:ext cx="2952751" cy="261742"/>
          </a:xfrm>
          <a:prstGeom prst="upArrow">
            <a:avLst>
              <a:gd name="adj1" fmla="val 50000"/>
              <a:gd name="adj2" fmla="val 58819"/>
            </a:avLst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верх 19"/>
          <p:cNvSpPr/>
          <p:nvPr/>
        </p:nvSpPr>
        <p:spPr>
          <a:xfrm flipH="1" flipV="1">
            <a:off x="1357163" y="5975570"/>
            <a:ext cx="2952751" cy="261742"/>
          </a:xfrm>
          <a:prstGeom prst="upArrow">
            <a:avLst>
              <a:gd name="adj1" fmla="val 50000"/>
              <a:gd name="adj2" fmla="val 58819"/>
            </a:avLst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верх 20"/>
          <p:cNvSpPr/>
          <p:nvPr/>
        </p:nvSpPr>
        <p:spPr>
          <a:xfrm flipH="1" flipV="1">
            <a:off x="4715817" y="5866228"/>
            <a:ext cx="2952751" cy="261742"/>
          </a:xfrm>
          <a:prstGeom prst="upArrow">
            <a:avLst>
              <a:gd name="adj1" fmla="val 50000"/>
              <a:gd name="adj2" fmla="val 58819"/>
            </a:avLst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верх 21"/>
          <p:cNvSpPr/>
          <p:nvPr/>
        </p:nvSpPr>
        <p:spPr>
          <a:xfrm rot="16200000" flipH="1" flipV="1">
            <a:off x="7955356" y="3572022"/>
            <a:ext cx="1080171" cy="218011"/>
          </a:xfrm>
          <a:prstGeom prst="upArrow">
            <a:avLst>
              <a:gd name="adj1" fmla="val 50000"/>
              <a:gd name="adj2" fmla="val 58819"/>
            </a:avLst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верх 22"/>
          <p:cNvSpPr/>
          <p:nvPr/>
        </p:nvSpPr>
        <p:spPr>
          <a:xfrm rot="16200000" flipH="1" flipV="1">
            <a:off x="7523309" y="2815938"/>
            <a:ext cx="1080171" cy="218011"/>
          </a:xfrm>
          <a:prstGeom prst="upArrow">
            <a:avLst>
              <a:gd name="adj1" fmla="val 50000"/>
              <a:gd name="adj2" fmla="val 58819"/>
            </a:avLst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верх 23"/>
          <p:cNvSpPr/>
          <p:nvPr/>
        </p:nvSpPr>
        <p:spPr>
          <a:xfrm rot="16200000" flipH="1" flipV="1">
            <a:off x="7237488" y="4328132"/>
            <a:ext cx="1080171" cy="218011"/>
          </a:xfrm>
          <a:prstGeom prst="upArrow">
            <a:avLst>
              <a:gd name="adj1" fmla="val 50000"/>
              <a:gd name="adj2" fmla="val 58819"/>
            </a:avLst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верх 24"/>
          <p:cNvSpPr/>
          <p:nvPr/>
        </p:nvSpPr>
        <p:spPr>
          <a:xfrm rot="5400000" flipH="1" flipV="1">
            <a:off x="-182299" y="3790809"/>
            <a:ext cx="1152129" cy="284491"/>
          </a:xfrm>
          <a:prstGeom prst="upArrow">
            <a:avLst>
              <a:gd name="adj1" fmla="val 50000"/>
              <a:gd name="adj2" fmla="val 58819"/>
            </a:avLst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1835696" y="260648"/>
            <a:ext cx="5256212" cy="457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</a:pPr>
            <a:r>
              <a:rPr lang="ru-RU" sz="2400" b="1" i="1">
                <a:solidFill>
                  <a:srgbClr val="768D5A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ru-RU" sz="2400" b="1" i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Муниципальные программы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179512" y="908720"/>
            <a:ext cx="8796337" cy="1671637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>
            <a:spAutoFit/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9pPr>
          </a:lstStyle>
          <a:p>
            <a:pPr defTabSz="914400">
              <a:buClrTx/>
              <a:buSzTx/>
              <a:buFontTx/>
              <a:buNone/>
              <a:defRPr/>
            </a:pP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Муниципальная программа 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– это документ, определяющий:</a:t>
            </a:r>
          </a:p>
          <a:p>
            <a:pPr defTabSz="914400">
              <a:lnSpc>
                <a:spcPct val="150000"/>
              </a:lnSpc>
              <a:buClrTx/>
              <a:buSzTx/>
              <a:buFontTx/>
              <a:buNone/>
              <a:defRPr/>
            </a:pPr>
            <a:endParaRPr lang="ru-RU" dirty="0">
              <a:solidFill>
                <a:srgbClr val="353436"/>
              </a:solidFill>
              <a:latin typeface="Times New Roman" pitchFamily="18" charset="0"/>
              <a:cs typeface="Arial" charset="0"/>
            </a:endParaRPr>
          </a:p>
          <a:p>
            <a:pPr defTabSz="914400">
              <a:lnSpc>
                <a:spcPct val="150000"/>
              </a:lnSpc>
              <a:buClrTx/>
              <a:buSzTx/>
              <a:buFontTx/>
              <a:buNone/>
              <a:defRPr/>
            </a:pPr>
            <a:endParaRPr lang="ru-RU" dirty="0">
              <a:solidFill>
                <a:srgbClr val="353436"/>
              </a:solidFill>
              <a:latin typeface="Times New Roman" pitchFamily="18" charset="0"/>
              <a:cs typeface="Arial" charset="0"/>
            </a:endParaRPr>
          </a:p>
          <a:p>
            <a:pPr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ru-RU" sz="1700" dirty="0">
                <a:solidFill>
                  <a:srgbClr val="353436"/>
                </a:solidFill>
                <a:latin typeface="Times New Roman" pitchFamily="18" charset="0"/>
                <a:cs typeface="Arial" charset="0"/>
              </a:rPr>
              <a:t>.</a:t>
            </a:r>
          </a:p>
        </p:txBody>
      </p:sp>
      <p:pic>
        <p:nvPicPr>
          <p:cNvPr id="10" name="Рисунок 9" descr="11r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1412776"/>
            <a:ext cx="3787775" cy="3972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кругленный прямоугольник 10"/>
          <p:cNvSpPr/>
          <p:nvPr/>
        </p:nvSpPr>
        <p:spPr>
          <a:xfrm>
            <a:off x="251520" y="1556792"/>
            <a:ext cx="3367879" cy="995422"/>
          </a:xfrm>
          <a:prstGeom prst="roundRect">
            <a:avLst/>
          </a:prstGeom>
          <a:solidFill>
            <a:srgbClr val="00B0F0"/>
          </a:solidFill>
          <a:ln w="76200">
            <a:solidFill>
              <a:schemeClr val="tx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цели и задачи муниципальной политики в определенной сфере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40152" y="5517232"/>
            <a:ext cx="2369578" cy="1013148"/>
          </a:xfrm>
          <a:prstGeom prst="roundRect">
            <a:avLst/>
          </a:prstGeom>
          <a:solidFill>
            <a:srgbClr val="0070C0"/>
          </a:solidFill>
          <a:ln w="76200">
            <a:solidFill>
              <a:schemeClr val="tx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600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Реализация </a:t>
            </a:r>
            <a:r>
              <a:rPr lang="ru-RU" sz="16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27 муниципальных </a:t>
            </a:r>
            <a:r>
              <a:rPr lang="ru-RU" sz="1600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программ Ковровского района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55576" y="2780928"/>
            <a:ext cx="3515099" cy="99542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76200">
            <a:solidFill>
              <a:schemeClr val="tx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способы их достижения</a:t>
            </a:r>
          </a:p>
          <a:p>
            <a:pPr algn="ctr" defTabSz="914400">
              <a:buClrTx/>
              <a:buSzTx/>
              <a:buFontTx/>
              <a:buNone/>
              <a:defRPr/>
            </a:pPr>
            <a:r>
              <a:rPr lang="ru-RU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 (мероприятия программы)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115616" y="3933056"/>
            <a:ext cx="3628306" cy="983847"/>
          </a:xfrm>
          <a:prstGeom prst="roundRect">
            <a:avLst/>
          </a:prstGeom>
          <a:solidFill>
            <a:schemeClr val="accent6"/>
          </a:solidFill>
          <a:ln w="76200">
            <a:solidFill>
              <a:schemeClr val="tx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объемы используемых финансовых средств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71600" y="5157192"/>
            <a:ext cx="4211014" cy="1447608"/>
          </a:xfrm>
          <a:prstGeom prst="roundRect">
            <a:avLst/>
          </a:prstGeom>
          <a:solidFill>
            <a:srgbClr val="0CAEC4"/>
          </a:solidFill>
          <a:ln w="76200">
            <a:solidFill>
              <a:schemeClr val="tx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показатели эффективности реализации программы, на основании которых дается оценка достижения или не достижения заданных целей</a:t>
            </a:r>
          </a:p>
        </p:txBody>
      </p:sp>
      <p:sp>
        <p:nvSpPr>
          <p:cNvPr id="17" name="Стрелка вниз 16"/>
          <p:cNvSpPr/>
          <p:nvPr/>
        </p:nvSpPr>
        <p:spPr>
          <a:xfrm>
            <a:off x="4283968" y="4581128"/>
            <a:ext cx="363810" cy="752354"/>
          </a:xfrm>
          <a:prstGeom prst="down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3851920" y="3429000"/>
            <a:ext cx="363810" cy="752354"/>
          </a:xfrm>
          <a:prstGeom prst="down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2987824" y="2276872"/>
            <a:ext cx="363810" cy="752354"/>
          </a:xfrm>
          <a:prstGeom prst="down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6948264" y="5373216"/>
            <a:ext cx="363810" cy="248298"/>
          </a:xfrm>
          <a:prstGeom prst="down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323528" y="1844824"/>
            <a:ext cx="595960" cy="2778966"/>
          </a:xfrm>
          <a:prstGeom prst="rect">
            <a:avLst/>
          </a:prstGeom>
          <a:solidFill>
            <a:srgbClr val="FF9933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dirty="0">
                <a:solidFill>
                  <a:schemeClr val="tx1"/>
                </a:solidFill>
              </a:rPr>
              <a:t>Общегосударственные вопросы</a:t>
            </a: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179512" y="260648"/>
            <a:ext cx="8784976" cy="40011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</a:pPr>
            <a:r>
              <a:rPr lang="ru-RU" sz="2000" b="1" dirty="0">
                <a:solidFill>
                  <a:schemeClr val="accent1"/>
                </a:solidFill>
                <a:cs typeface="Arial" charset="0"/>
              </a:rPr>
              <a:t>Расходы бюджета по основным функциям </a:t>
            </a:r>
            <a:r>
              <a:rPr lang="ru-RU" sz="2000" b="1" dirty="0">
                <a:solidFill>
                  <a:schemeClr val="accent1"/>
                </a:solidFill>
                <a:latin typeface="Georgia" pitchFamily="18" charset="0"/>
                <a:cs typeface="Arial" charset="0"/>
              </a:rPr>
              <a:t>района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115616" y="1844824"/>
            <a:ext cx="792088" cy="2778966"/>
          </a:xfrm>
          <a:prstGeom prst="rect">
            <a:avLst/>
          </a:prstGeom>
          <a:solidFill>
            <a:srgbClr val="FF9933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dirty="0">
                <a:solidFill>
                  <a:schemeClr val="tx1"/>
                </a:solidFill>
              </a:rPr>
              <a:t>Национальная безопасность и правоохранительная деятельность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051720" y="1844824"/>
            <a:ext cx="597444" cy="2782955"/>
          </a:xfrm>
          <a:prstGeom prst="rect">
            <a:avLst/>
          </a:prstGeom>
          <a:solidFill>
            <a:srgbClr val="FF9933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dirty="0">
                <a:solidFill>
                  <a:schemeClr val="tx1"/>
                </a:solidFill>
              </a:rPr>
              <a:t>Национальная экономика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843808" y="1844824"/>
            <a:ext cx="616725" cy="2808312"/>
          </a:xfrm>
          <a:prstGeom prst="rect">
            <a:avLst/>
          </a:prstGeom>
          <a:solidFill>
            <a:srgbClr val="FF9933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dirty="0">
                <a:solidFill>
                  <a:schemeClr val="tx1"/>
                </a:solidFill>
              </a:rPr>
              <a:t>Жилищно-коммунальное хозяйство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635896" y="1844824"/>
            <a:ext cx="625405" cy="2792059"/>
          </a:xfrm>
          <a:prstGeom prst="rect">
            <a:avLst/>
          </a:prstGeom>
          <a:solidFill>
            <a:srgbClr val="FF9933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dirty="0">
                <a:solidFill>
                  <a:schemeClr val="tx1"/>
                </a:solidFill>
              </a:rPr>
              <a:t>Охрана</a:t>
            </a:r>
            <a:r>
              <a:rPr lang="ru-RU" dirty="0"/>
              <a:t> </a:t>
            </a:r>
            <a:r>
              <a:rPr lang="ru-RU" dirty="0">
                <a:solidFill>
                  <a:schemeClr val="tx1"/>
                </a:solidFill>
              </a:rPr>
              <a:t>окружающей среды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427984" y="1844824"/>
            <a:ext cx="556690" cy="2782956"/>
          </a:xfrm>
          <a:prstGeom prst="rect">
            <a:avLst/>
          </a:prstGeom>
          <a:solidFill>
            <a:srgbClr val="FF9933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dirty="0">
                <a:solidFill>
                  <a:schemeClr val="tx1"/>
                </a:solidFill>
              </a:rPr>
              <a:t>Образование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148064" y="1844824"/>
            <a:ext cx="615236" cy="2782955"/>
          </a:xfrm>
          <a:prstGeom prst="rect">
            <a:avLst/>
          </a:prstGeom>
          <a:solidFill>
            <a:srgbClr val="FF993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dirty="0">
                <a:solidFill>
                  <a:schemeClr val="tx1"/>
                </a:solidFill>
              </a:rPr>
              <a:t>Культура и кинематография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940152" y="1844824"/>
            <a:ext cx="599732" cy="2782951"/>
          </a:xfrm>
          <a:prstGeom prst="rect">
            <a:avLst/>
          </a:prstGeom>
          <a:solidFill>
            <a:srgbClr val="FF993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dirty="0">
                <a:solidFill>
                  <a:schemeClr val="tx1"/>
                </a:solidFill>
              </a:rPr>
              <a:t>Социальная политика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732240" y="1844824"/>
            <a:ext cx="589565" cy="2782953"/>
          </a:xfrm>
          <a:prstGeom prst="rect">
            <a:avLst/>
          </a:prstGeom>
          <a:solidFill>
            <a:srgbClr val="FF993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dirty="0">
                <a:solidFill>
                  <a:schemeClr val="tx1"/>
                </a:solidFill>
              </a:rPr>
              <a:t>Физическая культура и спорт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7452320" y="1844824"/>
            <a:ext cx="720080" cy="2786935"/>
          </a:xfrm>
          <a:prstGeom prst="rect">
            <a:avLst/>
          </a:prstGeom>
          <a:solidFill>
            <a:srgbClr val="FF993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dirty="0">
                <a:solidFill>
                  <a:schemeClr val="tx1"/>
                </a:solidFill>
              </a:rPr>
              <a:t>Обслуживание государственного и муниципального долга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8316416" y="1844824"/>
            <a:ext cx="589564" cy="2782951"/>
          </a:xfrm>
          <a:prstGeom prst="rect">
            <a:avLst/>
          </a:prstGeom>
          <a:solidFill>
            <a:srgbClr val="FF993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dirty="0">
                <a:solidFill>
                  <a:schemeClr val="tx1"/>
                </a:solidFill>
              </a:rPr>
              <a:t>Межбюджетные трансферты общего характера</a:t>
            </a:r>
          </a:p>
        </p:txBody>
      </p:sp>
      <p:pic>
        <p:nvPicPr>
          <p:cNvPr id="21" name="Picture 14" descr="C:\Users\49logunova\AppData\Local\Microsoft\Windows\Temporary Internet Files\Content.IE5\KS20YYLX\MC900431559[1]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595312" cy="78740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22" name="Picture 4" descr="C:\Users\49logunova\AppData\Local\Microsoft\Windows\Temporary Internet Files\Content.IE5\12P3VLZK\MC900222005[1].wm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836712"/>
            <a:ext cx="595313" cy="77787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23" name="Рисунок 22" descr="new_logoнац.экон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836712"/>
            <a:ext cx="600075" cy="78740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24" name="Рисунок 23" descr="D_UdjMlMvxd71Z2DZ8XvgAtDiudnuR3Pжкх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836712"/>
            <a:ext cx="685800" cy="80962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25" name="Рисунок 24" descr="img10природа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896" y="836712"/>
            <a:ext cx="606425" cy="865187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26" name="Рисунок 25" descr="72712684.pdtrth7ewq.W665образование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836712"/>
            <a:ext cx="639762" cy="84455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27" name="Рисунок 26" descr="hello_html_m3e59dab7культура.pn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836712"/>
            <a:ext cx="615950" cy="84455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28" name="Рисунок 27" descr="socсоцзащита.jpg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836712"/>
            <a:ext cx="625475" cy="833437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29" name="Рисунок 28" descr="1547466535_sport3физ-ра.jp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232" y="836712"/>
            <a:ext cx="608012" cy="846137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30" name="Picture 10" descr="C:\Users\49logunova\AppData\Local\Microsoft\Windows\Temporary Internet Files\Content.IE5\KS20YYLX\MC900440380[1].pn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2320" y="836712"/>
            <a:ext cx="581025" cy="82232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16416" y="836712"/>
            <a:ext cx="538163" cy="78105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32" name="TextBox 7"/>
          <p:cNvSpPr txBox="1">
            <a:spLocks noChangeArrowheads="1"/>
          </p:cNvSpPr>
          <p:nvPr/>
        </p:nvSpPr>
        <p:spPr bwMode="auto">
          <a:xfrm>
            <a:off x="395536" y="4653136"/>
            <a:ext cx="8542337" cy="2062103"/>
          </a:xfrm>
          <a:prstGeom prst="rect">
            <a:avLst/>
          </a:prstGeom>
          <a:solidFill>
            <a:schemeClr val="bg1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9pPr>
          </a:lstStyle>
          <a:p>
            <a:pPr defTabSz="914400">
              <a:buClrTx/>
              <a:buSzTx/>
              <a:buFontTx/>
              <a:buNone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    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Каждый из разделов классификации имеет перечень подразделов, которые отражают </a:t>
            </a:r>
          </a:p>
          <a:p>
            <a:pPr defTabSz="914400">
              <a:buClrTx/>
              <a:buSzTx/>
              <a:buFontTx/>
              <a:buNone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основные направления реализации соответствующей функции.</a:t>
            </a:r>
          </a:p>
          <a:p>
            <a:pPr defTabSz="914400">
              <a:buClrTx/>
              <a:buSzTx/>
              <a:buFontTx/>
              <a:buNone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     Полный перечень разделов и подразделов классификации расходов бюджетов приведен в </a:t>
            </a:r>
          </a:p>
          <a:p>
            <a:pPr defTabSz="914400">
              <a:buClrTx/>
              <a:buSzTx/>
              <a:buFontTx/>
              <a:buNone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статье  21 Бюджетного кодекса Российской Федерации.</a:t>
            </a:r>
          </a:p>
          <a:p>
            <a:pPr defTabSz="914400">
              <a:buClrTx/>
              <a:buSzTx/>
              <a:buFontTx/>
              <a:buNone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     Например, в составе раздела «Образование», в том числе, выделяются:</a:t>
            </a:r>
          </a:p>
          <a:p>
            <a:pPr defTabSz="914400">
              <a:buClrTx/>
              <a:buSzTx/>
              <a:buFont typeface="Wingdings" pitchFamily="2" charset="2"/>
              <a:buChar char="ü"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дошкольное образование;</a:t>
            </a:r>
          </a:p>
          <a:p>
            <a:pPr defTabSz="914400">
              <a:buClrTx/>
              <a:buSzTx/>
              <a:buFont typeface="Wingdings" pitchFamily="2" charset="2"/>
              <a:buChar char="ü"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общее образование;</a:t>
            </a:r>
          </a:p>
          <a:p>
            <a:pPr defTabSz="914400">
              <a:buClrTx/>
              <a:buSzTx/>
              <a:buFont typeface="Wingdings" pitchFamily="2" charset="2"/>
              <a:buChar char="ü"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молодежная политика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;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Arial" charset="0"/>
            </a:endParaRPr>
          </a:p>
          <a:p>
            <a:pPr defTabSz="914400">
              <a:buClrTx/>
              <a:buSzTx/>
              <a:buFont typeface="Wingdings" pitchFamily="2" charset="2"/>
              <a:buChar char="ü"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другие вопросы в области образования.</a:t>
            </a:r>
          </a:p>
        </p:txBody>
      </p:sp>
      <p:cxnSp>
        <p:nvCxnSpPr>
          <p:cNvPr id="35" name="Прямая соединительная линия 34"/>
          <p:cNvCxnSpPr>
            <a:stCxn id="21" idx="2"/>
            <a:endCxn id="8" idx="0"/>
          </p:cNvCxnSpPr>
          <p:nvPr/>
        </p:nvCxnSpPr>
        <p:spPr>
          <a:xfrm>
            <a:off x="621184" y="1624112"/>
            <a:ext cx="324" cy="2207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>
            <a:stCxn id="22" idx="2"/>
            <a:endCxn id="10" idx="0"/>
          </p:cNvCxnSpPr>
          <p:nvPr/>
        </p:nvCxnSpPr>
        <p:spPr>
          <a:xfrm>
            <a:off x="1485281" y="1614587"/>
            <a:ext cx="26379" cy="2302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>
            <a:stCxn id="23" idx="2"/>
            <a:endCxn id="11" idx="0"/>
          </p:cNvCxnSpPr>
          <p:nvPr/>
        </p:nvCxnSpPr>
        <p:spPr>
          <a:xfrm>
            <a:off x="2279750" y="1624112"/>
            <a:ext cx="70692" cy="2207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>
            <a:stCxn id="24" idx="2"/>
            <a:endCxn id="12" idx="0"/>
          </p:cNvCxnSpPr>
          <p:nvPr/>
        </p:nvCxnSpPr>
        <p:spPr>
          <a:xfrm>
            <a:off x="3114700" y="1646337"/>
            <a:ext cx="37471" cy="1984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>
            <a:stCxn id="13" idx="0"/>
          </p:cNvCxnSpPr>
          <p:nvPr/>
        </p:nvCxnSpPr>
        <p:spPr>
          <a:xfrm flipH="1" flipV="1">
            <a:off x="3923930" y="1700810"/>
            <a:ext cx="24669" cy="1440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>
            <a:stCxn id="26" idx="2"/>
            <a:endCxn id="14" idx="0"/>
          </p:cNvCxnSpPr>
          <p:nvPr/>
        </p:nvCxnSpPr>
        <p:spPr>
          <a:xfrm>
            <a:off x="4675857" y="1681262"/>
            <a:ext cx="30472" cy="1635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>
            <a:endCxn id="15" idx="0"/>
          </p:cNvCxnSpPr>
          <p:nvPr/>
        </p:nvCxnSpPr>
        <p:spPr>
          <a:xfrm>
            <a:off x="5436096" y="1700808"/>
            <a:ext cx="1958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>
            <a:stCxn id="28" idx="2"/>
            <a:endCxn id="17" idx="0"/>
          </p:cNvCxnSpPr>
          <p:nvPr/>
        </p:nvCxnSpPr>
        <p:spPr>
          <a:xfrm>
            <a:off x="6180882" y="1670149"/>
            <a:ext cx="59136" cy="1746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>
            <a:stCxn id="29" idx="2"/>
            <a:endCxn id="18" idx="0"/>
          </p:cNvCxnSpPr>
          <p:nvPr/>
        </p:nvCxnSpPr>
        <p:spPr>
          <a:xfrm>
            <a:off x="6964238" y="1682849"/>
            <a:ext cx="62785" cy="1619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>
            <a:stCxn id="30" idx="2"/>
            <a:endCxn id="19" idx="0"/>
          </p:cNvCxnSpPr>
          <p:nvPr/>
        </p:nvCxnSpPr>
        <p:spPr>
          <a:xfrm>
            <a:off x="7742833" y="1659037"/>
            <a:ext cx="69527" cy="1857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>
            <a:endCxn id="20" idx="0"/>
          </p:cNvCxnSpPr>
          <p:nvPr/>
        </p:nvCxnSpPr>
        <p:spPr>
          <a:xfrm>
            <a:off x="8604448" y="1628800"/>
            <a:ext cx="6750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35292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Основные характеристики районного бюджета</a:t>
            </a:r>
            <a:endParaRPr lang="ru-RU" dirty="0"/>
          </a:p>
        </p:txBody>
      </p:sp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Арка 8"/>
          <p:cNvSpPr/>
          <p:nvPr/>
        </p:nvSpPr>
        <p:spPr>
          <a:xfrm>
            <a:off x="395536" y="2420888"/>
            <a:ext cx="2448272" cy="2160240"/>
          </a:xfrm>
          <a:prstGeom prst="blockArc">
            <a:avLst>
              <a:gd name="adj1" fmla="val 10778761"/>
              <a:gd name="adj2" fmla="val 21572787"/>
              <a:gd name="adj3" fmla="val 20994"/>
            </a:avLst>
          </a:prstGeom>
          <a:solidFill>
            <a:schemeClr val="tx2">
              <a:lumMod val="75000"/>
            </a:schemeClr>
          </a:solidFill>
          <a:ln w="3810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Арка 9"/>
          <p:cNvSpPr/>
          <p:nvPr/>
        </p:nvSpPr>
        <p:spPr>
          <a:xfrm>
            <a:off x="3347864" y="2060848"/>
            <a:ext cx="2448272" cy="2160240"/>
          </a:xfrm>
          <a:prstGeom prst="blockArc">
            <a:avLst>
              <a:gd name="adj1" fmla="val 10778761"/>
              <a:gd name="adj2" fmla="val 21572787"/>
              <a:gd name="adj3" fmla="val 20994"/>
            </a:avLst>
          </a:prstGeom>
          <a:solidFill>
            <a:schemeClr val="tx2">
              <a:lumMod val="75000"/>
            </a:schemeClr>
          </a:solidFill>
          <a:ln w="3810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Арка 10"/>
          <p:cNvSpPr/>
          <p:nvPr/>
        </p:nvSpPr>
        <p:spPr>
          <a:xfrm>
            <a:off x="6300192" y="2492896"/>
            <a:ext cx="2448272" cy="2160240"/>
          </a:xfrm>
          <a:prstGeom prst="blockArc">
            <a:avLst>
              <a:gd name="adj1" fmla="val 10778761"/>
              <a:gd name="adj2" fmla="val 21572787"/>
              <a:gd name="adj3" fmla="val 20994"/>
            </a:avLst>
          </a:prstGeom>
          <a:solidFill>
            <a:schemeClr val="tx2">
              <a:lumMod val="75000"/>
            </a:schemeClr>
          </a:solidFill>
          <a:ln w="3810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Арка 11"/>
          <p:cNvSpPr/>
          <p:nvPr/>
        </p:nvSpPr>
        <p:spPr>
          <a:xfrm>
            <a:off x="1115616" y="3140968"/>
            <a:ext cx="936104" cy="914400"/>
          </a:xfrm>
          <a:prstGeom prst="blockArc">
            <a:avLst>
              <a:gd name="adj1" fmla="val 12642270"/>
              <a:gd name="adj2" fmla="val 12627989"/>
              <a:gd name="adj3" fmla="val 47648"/>
            </a:avLst>
          </a:prstGeom>
          <a:solidFill>
            <a:schemeClr val="accent5">
              <a:lumMod val="75000"/>
            </a:schemeClr>
          </a:solidFill>
          <a:ln w="5715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2026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Арка 12"/>
          <p:cNvSpPr/>
          <p:nvPr/>
        </p:nvSpPr>
        <p:spPr>
          <a:xfrm>
            <a:off x="4067944" y="2708920"/>
            <a:ext cx="936104" cy="914400"/>
          </a:xfrm>
          <a:prstGeom prst="blockArc">
            <a:avLst>
              <a:gd name="adj1" fmla="val 12642270"/>
              <a:gd name="adj2" fmla="val 12627989"/>
              <a:gd name="adj3" fmla="val 47648"/>
            </a:avLst>
          </a:prstGeom>
          <a:solidFill>
            <a:schemeClr val="accent5">
              <a:lumMod val="75000"/>
            </a:schemeClr>
          </a:solidFill>
          <a:ln w="5715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2027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Арка 13"/>
          <p:cNvSpPr/>
          <p:nvPr/>
        </p:nvSpPr>
        <p:spPr>
          <a:xfrm>
            <a:off x="7092280" y="3212976"/>
            <a:ext cx="936104" cy="914400"/>
          </a:xfrm>
          <a:prstGeom prst="blockArc">
            <a:avLst>
              <a:gd name="adj1" fmla="val 12642270"/>
              <a:gd name="adj2" fmla="val 12627989"/>
              <a:gd name="adj3" fmla="val 47648"/>
            </a:avLst>
          </a:prstGeom>
          <a:solidFill>
            <a:schemeClr val="accent5">
              <a:lumMod val="75000"/>
            </a:schemeClr>
          </a:solidFill>
          <a:ln w="5715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2028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3528" y="1700808"/>
            <a:ext cx="1274440" cy="720080"/>
          </a:xfrm>
          <a:prstGeom prst="rect">
            <a:avLst/>
          </a:prstGeom>
          <a:solidFill>
            <a:schemeClr val="accent2"/>
          </a:solidFill>
          <a:ln w="3810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ДОХОДЫ</a:t>
            </a:r>
          </a:p>
          <a:p>
            <a:pPr algn="ctr"/>
            <a:r>
              <a:rPr lang="ru-RU" sz="1600" dirty="0" smtClean="0"/>
              <a:t>2211582,5</a:t>
            </a:r>
          </a:p>
          <a:p>
            <a:pPr algn="ctr"/>
            <a:r>
              <a:rPr lang="ru-RU" sz="1600" dirty="0" smtClean="0"/>
              <a:t>тыс.руб.</a:t>
            </a:r>
            <a:endParaRPr lang="ru-RU" sz="16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619672" y="1700808"/>
            <a:ext cx="1274440" cy="7200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РАСХОДЫ</a:t>
            </a:r>
          </a:p>
          <a:p>
            <a:pPr algn="ctr"/>
            <a:r>
              <a:rPr lang="ru-RU" sz="1600" dirty="0" smtClean="0"/>
              <a:t>2211582,5 тыс.руб.</a:t>
            </a:r>
            <a:endParaRPr lang="ru-RU" sz="16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275856" y="1340768"/>
            <a:ext cx="1274440" cy="720080"/>
          </a:xfrm>
          <a:prstGeom prst="rect">
            <a:avLst/>
          </a:prstGeom>
          <a:solidFill>
            <a:schemeClr val="accent2"/>
          </a:solidFill>
          <a:ln w="3810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ДОХОДЫ</a:t>
            </a:r>
          </a:p>
          <a:p>
            <a:pPr algn="ctr"/>
            <a:r>
              <a:rPr lang="ru-RU" sz="1600" dirty="0" smtClean="0"/>
              <a:t>2018951,8 тыс.руб.</a:t>
            </a:r>
            <a:endParaRPr lang="ru-RU" sz="16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1340768"/>
            <a:ext cx="1274440" cy="7200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РАСХОДЫ</a:t>
            </a:r>
          </a:p>
          <a:p>
            <a:pPr algn="ctr"/>
            <a:r>
              <a:rPr lang="ru-RU" sz="1600" dirty="0" smtClean="0"/>
              <a:t>2018951,8 тыс.руб.</a:t>
            </a:r>
            <a:endParaRPr lang="ru-RU" sz="16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6228184" y="1772816"/>
            <a:ext cx="1274440" cy="720080"/>
          </a:xfrm>
          <a:prstGeom prst="rect">
            <a:avLst/>
          </a:prstGeom>
          <a:solidFill>
            <a:schemeClr val="accent2"/>
          </a:solidFill>
          <a:ln w="3810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ДОХОДЫ</a:t>
            </a:r>
          </a:p>
          <a:p>
            <a:pPr algn="ctr"/>
            <a:r>
              <a:rPr lang="ru-RU" sz="1600" dirty="0" smtClean="0"/>
              <a:t>2060064,7 тыс.руб.</a:t>
            </a:r>
            <a:endParaRPr lang="ru-RU" sz="16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524328" y="1772816"/>
            <a:ext cx="1274440" cy="7200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РАСХОДЫ</a:t>
            </a:r>
          </a:p>
          <a:p>
            <a:pPr algn="ctr"/>
            <a:r>
              <a:rPr lang="ru-RU" sz="1600" dirty="0" smtClean="0"/>
              <a:t>2060064,7</a:t>
            </a:r>
          </a:p>
          <a:p>
            <a:pPr algn="ctr"/>
            <a:r>
              <a:rPr lang="ru-RU" sz="1600" dirty="0" smtClean="0"/>
              <a:t>тыс.руб.</a:t>
            </a:r>
            <a:endParaRPr lang="ru-RU" sz="16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899592" y="4077072"/>
            <a:ext cx="1274440" cy="504056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ДЕФИЦИТ</a:t>
            </a:r>
          </a:p>
          <a:p>
            <a:pPr algn="ctr"/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923928" y="3645024"/>
            <a:ext cx="1274440" cy="504056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ДЕФИЦИТ</a:t>
            </a:r>
          </a:p>
          <a:p>
            <a:pPr algn="ctr"/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948264" y="4149080"/>
            <a:ext cx="1274440" cy="504056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ДЕФИЦИТ</a:t>
            </a:r>
          </a:p>
          <a:p>
            <a:pPr algn="ctr"/>
            <a:r>
              <a:rPr lang="ru-RU" dirty="0" smtClean="0"/>
              <a:t>0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74604"/>
            <a:ext cx="4401312" cy="5644896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395536" y="188640"/>
            <a:ext cx="8280920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Основные характеристики </a:t>
            </a:r>
            <a:r>
              <a:rPr lang="ru-RU" dirty="0" err="1" smtClean="0"/>
              <a:t>Ковровского</a:t>
            </a:r>
            <a:r>
              <a:rPr lang="ru-RU" dirty="0" smtClean="0"/>
              <a:t> района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64088" y="908720"/>
            <a:ext cx="3059832" cy="720080"/>
          </a:xfrm>
          <a:prstGeom prst="roundRect">
            <a:avLst/>
          </a:prstGeom>
          <a:ln w="38100"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Площадь</a:t>
            </a:r>
            <a:r>
              <a:rPr lang="ru-RU" dirty="0" smtClean="0"/>
              <a:t> – 1819,34 кв.км.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148064" y="1772816"/>
            <a:ext cx="3275856" cy="914400"/>
          </a:xfrm>
          <a:prstGeom prst="roundRect">
            <a:avLst/>
          </a:prstGeom>
          <a:ln w="38100"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Районный центр </a:t>
            </a:r>
            <a:r>
              <a:rPr lang="ru-RU" dirty="0" smtClean="0"/>
              <a:t>–г.Ковров</a:t>
            </a:r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72000" y="2852936"/>
            <a:ext cx="4283968" cy="1728192"/>
          </a:xfrm>
          <a:prstGeom prst="roundRect">
            <a:avLst/>
          </a:prstGeom>
          <a:ln w="38100"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Состав :</a:t>
            </a:r>
          </a:p>
          <a:p>
            <a:pPr algn="ctr"/>
            <a:r>
              <a:rPr lang="ru-RU" dirty="0" smtClean="0"/>
              <a:t>7 муниципальных образований (муниципальный район, 4 сельских поселений, 2 </a:t>
            </a:r>
            <a:r>
              <a:rPr lang="ru-RU" smtClean="0"/>
              <a:t>городских поселений </a:t>
            </a:r>
            <a:r>
              <a:rPr lang="ru-RU" dirty="0" smtClean="0"/>
              <a:t>);</a:t>
            </a:r>
          </a:p>
          <a:p>
            <a:pPr algn="ctr"/>
            <a:r>
              <a:rPr lang="ru-RU" dirty="0" smtClean="0"/>
              <a:t>на территории района расположено 173 населенных пункта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44008" y="4797152"/>
            <a:ext cx="4104456" cy="1080120"/>
          </a:xfrm>
          <a:prstGeom prst="roundRect">
            <a:avLst/>
          </a:prstGeom>
          <a:ln w="38100"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Население :</a:t>
            </a:r>
          </a:p>
          <a:p>
            <a:pPr algn="ctr"/>
            <a:r>
              <a:rPr lang="ru-RU" dirty="0" smtClean="0"/>
              <a:t>По состоянию на 01.01.2025г. численность населения  составила 29478 человек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1772816"/>
            <a:ext cx="1922512" cy="36004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err="1" smtClean="0">
                <a:solidFill>
                  <a:schemeClr val="tx1"/>
                </a:solidFill>
              </a:rPr>
              <a:t>Малыгинское</a:t>
            </a:r>
            <a:r>
              <a:rPr lang="ru-RU" sz="1200" dirty="0" smtClean="0">
                <a:solidFill>
                  <a:schemeClr val="tx1"/>
                </a:solidFill>
              </a:rPr>
              <a:t> сельское поселение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55776" y="2420888"/>
            <a:ext cx="1800200" cy="36004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err="1" smtClean="0">
                <a:solidFill>
                  <a:schemeClr val="tx1"/>
                </a:solidFill>
              </a:rPr>
              <a:t>Клязьминское</a:t>
            </a:r>
            <a:r>
              <a:rPr lang="ru-RU" sz="1200" dirty="0" smtClean="0">
                <a:solidFill>
                  <a:schemeClr val="tx1"/>
                </a:solidFill>
              </a:rPr>
              <a:t> сельское поселение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67744" y="5157192"/>
            <a:ext cx="1872208" cy="360040"/>
          </a:xfrm>
          <a:prstGeom prst="rect">
            <a:avLst/>
          </a:prstGeom>
          <a:solidFill>
            <a:srgbClr val="4FC06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Ивановское сельское поселение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8896" y="4747416"/>
            <a:ext cx="1800200" cy="36004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Новосельское</a:t>
            </a:r>
            <a:r>
              <a:rPr lang="ru-RU" sz="1200" dirty="0" smtClean="0"/>
              <a:t> </a:t>
            </a:r>
            <a:r>
              <a:rPr lang="ru-RU" sz="1200" dirty="0" smtClean="0">
                <a:solidFill>
                  <a:schemeClr val="tx1"/>
                </a:solidFill>
              </a:rPr>
              <a:t>сельское поселение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75656" y="3789040"/>
            <a:ext cx="2808312" cy="216024"/>
          </a:xfrm>
          <a:prstGeom prst="rect">
            <a:avLst/>
          </a:prstGeom>
          <a:solidFill>
            <a:srgbClr val="FFFA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Городское поселение п.Мелехово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55776" y="2780928"/>
            <a:ext cx="504056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5232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707904" y="2780928"/>
            <a:ext cx="626368" cy="216024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511,18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3528" y="2132856"/>
            <a:ext cx="626368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8658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619672" y="2132856"/>
            <a:ext cx="626368" cy="216024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250,22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68896" y="5114880"/>
            <a:ext cx="55436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3853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344296" y="5107260"/>
            <a:ext cx="626368" cy="216024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436,88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267744" y="5517232"/>
            <a:ext cx="55436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4806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491880" y="5517232"/>
            <a:ext cx="626368" cy="216024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515,57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475656" y="4005064"/>
            <a:ext cx="55436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6425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635896" y="4005064"/>
            <a:ext cx="626368" cy="216024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82,82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868144" y="6021288"/>
            <a:ext cx="28803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156176" y="6021288"/>
            <a:ext cx="2088232" cy="21602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Численность (человек)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868144" y="6309320"/>
            <a:ext cx="288032" cy="216024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6156176" y="6309320"/>
            <a:ext cx="2592288" cy="21602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Площадь территории (кв.км.)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914284" y="4293096"/>
            <a:ext cx="2808312" cy="216024"/>
          </a:xfrm>
          <a:prstGeom prst="rect">
            <a:avLst/>
          </a:prstGeom>
          <a:solidFill>
            <a:srgbClr val="ABF85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Городское поселение </a:t>
            </a:r>
            <a:r>
              <a:rPr lang="ru-RU" sz="1200" dirty="0" err="1" smtClean="0">
                <a:solidFill>
                  <a:schemeClr val="tx1"/>
                </a:solidFill>
              </a:rPr>
              <a:t>п.Доброград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914284" y="4509120"/>
            <a:ext cx="55436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504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096228" y="4531392"/>
            <a:ext cx="626368" cy="216024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22,67</a:t>
            </a:r>
            <a:endParaRPr lang="ru-RU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35292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Структура доходов районного бюджета</a:t>
            </a:r>
            <a:endParaRPr lang="ru-RU" dirty="0"/>
          </a:p>
        </p:txBody>
      </p:sp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Шестиугольник 8"/>
          <p:cNvSpPr/>
          <p:nvPr/>
        </p:nvSpPr>
        <p:spPr>
          <a:xfrm rot="5400000">
            <a:off x="1537384" y="1207032"/>
            <a:ext cx="1296144" cy="1275584"/>
          </a:xfrm>
          <a:prstGeom prst="hexagon">
            <a:avLst>
              <a:gd name="adj" fmla="val 25000"/>
              <a:gd name="vf" fmla="val 115470"/>
            </a:avLst>
          </a:prstGeom>
          <a:ln w="3810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Шестиугольник 9"/>
          <p:cNvSpPr/>
          <p:nvPr/>
        </p:nvSpPr>
        <p:spPr>
          <a:xfrm rot="5400000">
            <a:off x="4489712" y="1279040"/>
            <a:ext cx="1296144" cy="1275584"/>
          </a:xfrm>
          <a:prstGeom prst="hexagon">
            <a:avLst>
              <a:gd name="adj" fmla="val 25000"/>
              <a:gd name="vf" fmla="val 115470"/>
            </a:avLst>
          </a:prstGeom>
          <a:ln w="3810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Шестиугольник 10"/>
          <p:cNvSpPr/>
          <p:nvPr/>
        </p:nvSpPr>
        <p:spPr>
          <a:xfrm rot="5400000">
            <a:off x="7586056" y="1279040"/>
            <a:ext cx="1296144" cy="1275584"/>
          </a:xfrm>
          <a:prstGeom prst="hexagon">
            <a:avLst>
              <a:gd name="adj" fmla="val 25000"/>
              <a:gd name="vf" fmla="val 115470"/>
            </a:avLst>
          </a:prstGeom>
          <a:ln w="3810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Шестиугольник 11"/>
          <p:cNvSpPr/>
          <p:nvPr/>
        </p:nvSpPr>
        <p:spPr>
          <a:xfrm rot="5400000">
            <a:off x="1825416" y="2863216"/>
            <a:ext cx="720080" cy="699520"/>
          </a:xfrm>
          <a:prstGeom prst="hexagon">
            <a:avLst>
              <a:gd name="adj" fmla="val 25000"/>
              <a:gd name="vf" fmla="val 115470"/>
            </a:avLst>
          </a:prstGeom>
          <a:ln w="3810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Шестиугольник 12"/>
          <p:cNvSpPr/>
          <p:nvPr/>
        </p:nvSpPr>
        <p:spPr>
          <a:xfrm rot="5400000">
            <a:off x="1825416" y="4159360"/>
            <a:ext cx="720080" cy="699520"/>
          </a:xfrm>
          <a:prstGeom prst="hexagon">
            <a:avLst>
              <a:gd name="adj" fmla="val 25000"/>
              <a:gd name="vf" fmla="val 115470"/>
            </a:avLst>
          </a:prstGeom>
          <a:ln w="3810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Шестиугольник 13"/>
          <p:cNvSpPr/>
          <p:nvPr/>
        </p:nvSpPr>
        <p:spPr>
          <a:xfrm rot="5400000">
            <a:off x="1825416" y="5527512"/>
            <a:ext cx="720080" cy="699520"/>
          </a:xfrm>
          <a:prstGeom prst="hexagon">
            <a:avLst>
              <a:gd name="adj" fmla="val 25000"/>
              <a:gd name="vf" fmla="val 115470"/>
            </a:avLst>
          </a:prstGeom>
          <a:ln w="3810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Шестиугольник 16"/>
          <p:cNvSpPr/>
          <p:nvPr/>
        </p:nvSpPr>
        <p:spPr>
          <a:xfrm rot="5400000">
            <a:off x="4777744" y="4231368"/>
            <a:ext cx="720080" cy="699520"/>
          </a:xfrm>
          <a:prstGeom prst="hexagon">
            <a:avLst>
              <a:gd name="adj" fmla="val 25000"/>
              <a:gd name="vf" fmla="val 115470"/>
            </a:avLst>
          </a:prstGeom>
          <a:ln w="3810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Шестиугольник 17"/>
          <p:cNvSpPr/>
          <p:nvPr/>
        </p:nvSpPr>
        <p:spPr>
          <a:xfrm rot="5400000">
            <a:off x="4777744" y="5599520"/>
            <a:ext cx="720080" cy="699520"/>
          </a:xfrm>
          <a:prstGeom prst="hexagon">
            <a:avLst>
              <a:gd name="adj" fmla="val 25000"/>
              <a:gd name="vf" fmla="val 115470"/>
            </a:avLst>
          </a:prstGeom>
          <a:ln w="3810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Шестиугольник 18"/>
          <p:cNvSpPr/>
          <p:nvPr/>
        </p:nvSpPr>
        <p:spPr>
          <a:xfrm rot="5400000">
            <a:off x="7874088" y="2935224"/>
            <a:ext cx="720080" cy="699520"/>
          </a:xfrm>
          <a:prstGeom prst="hexagon">
            <a:avLst>
              <a:gd name="adj" fmla="val 25000"/>
              <a:gd name="vf" fmla="val 115470"/>
            </a:avLst>
          </a:prstGeom>
          <a:ln w="3810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Шестиугольник 19"/>
          <p:cNvSpPr/>
          <p:nvPr/>
        </p:nvSpPr>
        <p:spPr>
          <a:xfrm rot="5400000">
            <a:off x="7874088" y="4231368"/>
            <a:ext cx="720080" cy="699520"/>
          </a:xfrm>
          <a:prstGeom prst="hexagon">
            <a:avLst>
              <a:gd name="adj" fmla="val 25000"/>
              <a:gd name="vf" fmla="val 115470"/>
            </a:avLst>
          </a:prstGeom>
          <a:ln w="3810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Шестиугольник 20"/>
          <p:cNvSpPr/>
          <p:nvPr/>
        </p:nvSpPr>
        <p:spPr>
          <a:xfrm rot="5400000">
            <a:off x="7874088" y="5599520"/>
            <a:ext cx="720080" cy="699520"/>
          </a:xfrm>
          <a:prstGeom prst="hexagon">
            <a:avLst>
              <a:gd name="adj" fmla="val 25000"/>
              <a:gd name="vf" fmla="val 115470"/>
            </a:avLst>
          </a:prstGeom>
          <a:ln w="3810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Прямая соединительная линия 22"/>
          <p:cNvCxnSpPr>
            <a:stCxn id="9" idx="0"/>
            <a:endCxn id="12" idx="3"/>
          </p:cNvCxnSpPr>
          <p:nvPr/>
        </p:nvCxnSpPr>
        <p:spPr>
          <a:xfrm>
            <a:off x="2185456" y="2492896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endCxn id="13" idx="3"/>
          </p:cNvCxnSpPr>
          <p:nvPr/>
        </p:nvCxnSpPr>
        <p:spPr>
          <a:xfrm flipH="1">
            <a:off x="2185456" y="3573016"/>
            <a:ext cx="1028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13" idx="0"/>
          </p:cNvCxnSpPr>
          <p:nvPr/>
        </p:nvCxnSpPr>
        <p:spPr>
          <a:xfrm>
            <a:off x="2185456" y="4869160"/>
            <a:ext cx="10280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stCxn id="81" idx="0"/>
          </p:cNvCxnSpPr>
          <p:nvPr/>
        </p:nvCxnSpPr>
        <p:spPr>
          <a:xfrm>
            <a:off x="5137784" y="3645024"/>
            <a:ext cx="1028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5148064" y="4941168"/>
            <a:ext cx="10280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stCxn id="19" idx="0"/>
            <a:endCxn id="20" idx="3"/>
          </p:cNvCxnSpPr>
          <p:nvPr/>
        </p:nvCxnSpPr>
        <p:spPr>
          <a:xfrm>
            <a:off x="8234128" y="3645024"/>
            <a:ext cx="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stCxn id="20" idx="0"/>
            <a:endCxn id="21" idx="3"/>
          </p:cNvCxnSpPr>
          <p:nvPr/>
        </p:nvCxnSpPr>
        <p:spPr>
          <a:xfrm>
            <a:off x="8234128" y="4941168"/>
            <a:ext cx="0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>
            <a:stCxn id="10" idx="0"/>
            <a:endCxn id="81" idx="3"/>
          </p:cNvCxnSpPr>
          <p:nvPr/>
        </p:nvCxnSpPr>
        <p:spPr>
          <a:xfrm>
            <a:off x="5137784" y="2564904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>
            <a:stCxn id="11" idx="0"/>
            <a:endCxn id="19" idx="3"/>
          </p:cNvCxnSpPr>
          <p:nvPr/>
        </p:nvCxnSpPr>
        <p:spPr>
          <a:xfrm>
            <a:off x="8234128" y="2564904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251520" y="2204864"/>
            <a:ext cx="1296144" cy="14401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>
            <a:endCxn id="12" idx="1"/>
          </p:cNvCxnSpPr>
          <p:nvPr/>
        </p:nvCxnSpPr>
        <p:spPr>
          <a:xfrm flipV="1">
            <a:off x="179512" y="3398136"/>
            <a:ext cx="1656184" cy="2468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V="1">
            <a:off x="179512" y="4694280"/>
            <a:ext cx="1656184" cy="31889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V="1">
            <a:off x="179512" y="6062432"/>
            <a:ext cx="1656184" cy="31889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>
            <a:endCxn id="81" idx="1"/>
          </p:cNvCxnSpPr>
          <p:nvPr/>
        </p:nvCxnSpPr>
        <p:spPr>
          <a:xfrm flipV="1">
            <a:off x="3131840" y="3470144"/>
            <a:ext cx="1656184" cy="31889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flipV="1">
            <a:off x="3131840" y="4797152"/>
            <a:ext cx="1656184" cy="2468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>
            <a:endCxn id="18" idx="1"/>
          </p:cNvCxnSpPr>
          <p:nvPr/>
        </p:nvCxnSpPr>
        <p:spPr>
          <a:xfrm flipV="1">
            <a:off x="3131840" y="6134440"/>
            <a:ext cx="1656184" cy="2468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>
            <a:endCxn id="21" idx="1"/>
          </p:cNvCxnSpPr>
          <p:nvPr/>
        </p:nvCxnSpPr>
        <p:spPr>
          <a:xfrm flipV="1">
            <a:off x="6228184" y="6134440"/>
            <a:ext cx="1656184" cy="31889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>
            <a:endCxn id="20" idx="1"/>
          </p:cNvCxnSpPr>
          <p:nvPr/>
        </p:nvCxnSpPr>
        <p:spPr>
          <a:xfrm flipV="1">
            <a:off x="6228184" y="4766288"/>
            <a:ext cx="1656184" cy="31889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>
            <a:endCxn id="19" idx="1"/>
          </p:cNvCxnSpPr>
          <p:nvPr/>
        </p:nvCxnSpPr>
        <p:spPr>
          <a:xfrm flipV="1">
            <a:off x="6228184" y="3470144"/>
            <a:ext cx="1656184" cy="2468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>
            <a:endCxn id="11" idx="1"/>
          </p:cNvCxnSpPr>
          <p:nvPr/>
        </p:nvCxnSpPr>
        <p:spPr>
          <a:xfrm flipV="1">
            <a:off x="6228184" y="2246008"/>
            <a:ext cx="1368152" cy="2468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V="1">
            <a:off x="3131840" y="2204864"/>
            <a:ext cx="1368152" cy="2160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Прямоугольник 77"/>
          <p:cNvSpPr/>
          <p:nvPr/>
        </p:nvSpPr>
        <p:spPr>
          <a:xfrm>
            <a:off x="1835696" y="2996952"/>
            <a:ext cx="720080" cy="360040"/>
          </a:xfrm>
          <a:prstGeom prst="rect">
            <a:avLst/>
          </a:prstGeom>
          <a:solidFill>
            <a:srgbClr val="00B0F0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59 %</a:t>
            </a:r>
            <a:endParaRPr lang="ru-RU" dirty="0"/>
          </a:p>
        </p:txBody>
      </p:sp>
      <p:sp>
        <p:nvSpPr>
          <p:cNvPr id="79" name="Прямоугольник 78"/>
          <p:cNvSpPr/>
          <p:nvPr/>
        </p:nvSpPr>
        <p:spPr>
          <a:xfrm>
            <a:off x="1547664" y="1628800"/>
            <a:ext cx="1296144" cy="360040"/>
          </a:xfrm>
          <a:prstGeom prst="rect">
            <a:avLst/>
          </a:prstGeom>
          <a:solidFill>
            <a:srgbClr val="33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2026 год</a:t>
            </a:r>
            <a:endParaRPr lang="ru-RU" dirty="0"/>
          </a:p>
        </p:txBody>
      </p:sp>
      <p:sp>
        <p:nvSpPr>
          <p:cNvPr id="81" name="Шестиугольник 80"/>
          <p:cNvSpPr/>
          <p:nvPr/>
        </p:nvSpPr>
        <p:spPr>
          <a:xfrm rot="5400000">
            <a:off x="4777744" y="2935224"/>
            <a:ext cx="720080" cy="699520"/>
          </a:xfrm>
          <a:prstGeom prst="hexagon">
            <a:avLst>
              <a:gd name="adj" fmla="val 25000"/>
              <a:gd name="vf" fmla="val 115470"/>
            </a:avLst>
          </a:prstGeom>
          <a:ln w="3810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рямоугольник 81"/>
          <p:cNvSpPr/>
          <p:nvPr/>
        </p:nvSpPr>
        <p:spPr>
          <a:xfrm>
            <a:off x="4499992" y="1772816"/>
            <a:ext cx="1296144" cy="360040"/>
          </a:xfrm>
          <a:prstGeom prst="rect">
            <a:avLst/>
          </a:prstGeom>
          <a:solidFill>
            <a:srgbClr val="33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2027 год</a:t>
            </a:r>
            <a:endParaRPr lang="ru-RU" dirty="0"/>
          </a:p>
        </p:txBody>
      </p:sp>
      <p:sp>
        <p:nvSpPr>
          <p:cNvPr id="83" name="Прямоугольник 82"/>
          <p:cNvSpPr/>
          <p:nvPr/>
        </p:nvSpPr>
        <p:spPr>
          <a:xfrm>
            <a:off x="7596336" y="1700808"/>
            <a:ext cx="1296144" cy="360040"/>
          </a:xfrm>
          <a:prstGeom prst="rect">
            <a:avLst/>
          </a:prstGeom>
          <a:solidFill>
            <a:srgbClr val="33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2028 год</a:t>
            </a:r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179512" y="2708920"/>
            <a:ext cx="1440160" cy="720080"/>
          </a:xfrm>
          <a:prstGeom prst="rect">
            <a:avLst/>
          </a:prstGeom>
          <a:solidFill>
            <a:srgbClr val="00B0F0"/>
          </a:solidFill>
          <a:ln w="3810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Безвозмездные</a:t>
            </a:r>
          </a:p>
          <a:p>
            <a:pPr algn="ctr"/>
            <a:r>
              <a:rPr lang="ru-RU" sz="1400" dirty="0" smtClean="0"/>
              <a:t>поступления</a:t>
            </a:r>
          </a:p>
          <a:p>
            <a:pPr algn="ctr"/>
            <a:r>
              <a:rPr lang="ru-RU" sz="1200" dirty="0" smtClean="0"/>
              <a:t>1307637,2 тыс.руб.</a:t>
            </a:r>
            <a:endParaRPr lang="ru-RU" sz="1200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179512" y="4005064"/>
            <a:ext cx="1440160" cy="720080"/>
          </a:xfrm>
          <a:prstGeom prst="rect">
            <a:avLst/>
          </a:prstGeom>
          <a:solidFill>
            <a:schemeClr val="bg1">
              <a:lumMod val="50000"/>
            </a:schemeClr>
          </a:solidFill>
          <a:ln w="3810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Налоговые</a:t>
            </a:r>
          </a:p>
          <a:p>
            <a:pPr algn="ctr"/>
            <a:r>
              <a:rPr lang="ru-RU" sz="1400" dirty="0" smtClean="0"/>
              <a:t>доходы</a:t>
            </a:r>
          </a:p>
          <a:p>
            <a:pPr algn="ctr"/>
            <a:r>
              <a:rPr lang="ru-RU" sz="1200" dirty="0" smtClean="0"/>
              <a:t>870484,3 тыс.руб.</a:t>
            </a:r>
            <a:endParaRPr lang="ru-RU" sz="1200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179512" y="5373216"/>
            <a:ext cx="1440160" cy="72008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3810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Неналоговые</a:t>
            </a:r>
          </a:p>
          <a:p>
            <a:pPr algn="ctr"/>
            <a:r>
              <a:rPr lang="ru-RU" sz="1200" dirty="0" smtClean="0"/>
              <a:t>доходы</a:t>
            </a:r>
          </a:p>
          <a:p>
            <a:pPr algn="ctr"/>
            <a:r>
              <a:rPr lang="ru-RU" sz="1200" dirty="0" smtClean="0"/>
              <a:t>33461,0 тыс.руб.</a:t>
            </a:r>
            <a:endParaRPr lang="ru-RU" sz="1200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6228184" y="2780928"/>
            <a:ext cx="1440160" cy="720080"/>
          </a:xfrm>
          <a:prstGeom prst="rect">
            <a:avLst/>
          </a:prstGeom>
          <a:solidFill>
            <a:srgbClr val="00B0F0"/>
          </a:solidFill>
          <a:ln w="3810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Безвозмездные</a:t>
            </a:r>
          </a:p>
          <a:p>
            <a:pPr algn="ctr"/>
            <a:r>
              <a:rPr lang="ru-RU" sz="1400" dirty="0" smtClean="0"/>
              <a:t>поступления</a:t>
            </a:r>
          </a:p>
          <a:p>
            <a:pPr algn="ctr"/>
            <a:r>
              <a:rPr lang="ru-RU" sz="1200" dirty="0" smtClean="0"/>
              <a:t>1128305,6 тыс.руб.</a:t>
            </a:r>
            <a:endParaRPr lang="ru-RU" sz="1200" dirty="0"/>
          </a:p>
        </p:txBody>
      </p:sp>
      <p:sp>
        <p:nvSpPr>
          <p:cNvPr id="69" name="Прямоугольник 68"/>
          <p:cNvSpPr/>
          <p:nvPr/>
        </p:nvSpPr>
        <p:spPr>
          <a:xfrm>
            <a:off x="6228184" y="4077072"/>
            <a:ext cx="1440160" cy="720080"/>
          </a:xfrm>
          <a:prstGeom prst="rect">
            <a:avLst/>
          </a:prstGeom>
          <a:solidFill>
            <a:schemeClr val="bg1">
              <a:lumMod val="50000"/>
            </a:schemeClr>
          </a:solidFill>
          <a:ln w="3810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Налоговые</a:t>
            </a:r>
          </a:p>
          <a:p>
            <a:pPr algn="ctr"/>
            <a:r>
              <a:rPr lang="ru-RU" sz="1400" dirty="0" smtClean="0"/>
              <a:t>доходы</a:t>
            </a:r>
          </a:p>
          <a:p>
            <a:pPr algn="ctr"/>
            <a:r>
              <a:rPr lang="ru-RU" sz="1200" dirty="0" smtClean="0"/>
              <a:t>903141,2 тыс.руб.</a:t>
            </a:r>
            <a:endParaRPr lang="ru-RU" sz="1200" dirty="0"/>
          </a:p>
        </p:txBody>
      </p:sp>
      <p:sp>
        <p:nvSpPr>
          <p:cNvPr id="70" name="Прямоугольник 69"/>
          <p:cNvSpPr/>
          <p:nvPr/>
        </p:nvSpPr>
        <p:spPr>
          <a:xfrm>
            <a:off x="6228184" y="5445224"/>
            <a:ext cx="1440160" cy="72008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3810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Неналоговые</a:t>
            </a:r>
          </a:p>
          <a:p>
            <a:pPr algn="ctr"/>
            <a:r>
              <a:rPr lang="ru-RU" sz="1200" dirty="0" smtClean="0"/>
              <a:t>доходы</a:t>
            </a:r>
          </a:p>
          <a:p>
            <a:pPr algn="ctr"/>
            <a:r>
              <a:rPr lang="ru-RU" sz="1200" dirty="0" smtClean="0"/>
              <a:t>28618,0 тыс.руб.</a:t>
            </a:r>
            <a:endParaRPr lang="ru-RU" sz="1200" dirty="0"/>
          </a:p>
        </p:txBody>
      </p:sp>
      <p:sp>
        <p:nvSpPr>
          <p:cNvPr id="95" name="Прямоугольник 94"/>
          <p:cNvSpPr/>
          <p:nvPr/>
        </p:nvSpPr>
        <p:spPr>
          <a:xfrm>
            <a:off x="3131840" y="2780928"/>
            <a:ext cx="1440160" cy="720080"/>
          </a:xfrm>
          <a:prstGeom prst="rect">
            <a:avLst/>
          </a:prstGeom>
          <a:solidFill>
            <a:srgbClr val="00B0F0"/>
          </a:solidFill>
          <a:ln w="3810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Безвозмездные</a:t>
            </a:r>
          </a:p>
          <a:p>
            <a:pPr algn="ctr"/>
            <a:r>
              <a:rPr lang="ru-RU" sz="1400" dirty="0" smtClean="0"/>
              <a:t>поступления</a:t>
            </a:r>
          </a:p>
          <a:p>
            <a:pPr algn="ctr"/>
            <a:r>
              <a:rPr lang="ru-RU" sz="1200" dirty="0" smtClean="0"/>
              <a:t>1136658,2 тыс.руб.</a:t>
            </a:r>
            <a:endParaRPr lang="ru-RU" sz="1200" dirty="0"/>
          </a:p>
        </p:txBody>
      </p:sp>
      <p:sp>
        <p:nvSpPr>
          <p:cNvPr id="98" name="Прямоугольник 97"/>
          <p:cNvSpPr/>
          <p:nvPr/>
        </p:nvSpPr>
        <p:spPr>
          <a:xfrm>
            <a:off x="3131840" y="4077072"/>
            <a:ext cx="1440160" cy="720080"/>
          </a:xfrm>
          <a:prstGeom prst="rect">
            <a:avLst/>
          </a:prstGeom>
          <a:solidFill>
            <a:schemeClr val="bg1">
              <a:lumMod val="50000"/>
            </a:schemeClr>
          </a:solidFill>
          <a:ln w="3810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Налоговые</a:t>
            </a:r>
          </a:p>
          <a:p>
            <a:pPr algn="ctr"/>
            <a:r>
              <a:rPr lang="ru-RU" sz="1400" dirty="0" smtClean="0"/>
              <a:t>доходы</a:t>
            </a:r>
          </a:p>
          <a:p>
            <a:pPr algn="ctr"/>
            <a:r>
              <a:rPr lang="ru-RU" sz="1200" dirty="0" smtClean="0"/>
              <a:t>853675,6 тыс.руб.</a:t>
            </a:r>
            <a:endParaRPr lang="ru-RU" sz="1200" dirty="0"/>
          </a:p>
        </p:txBody>
      </p:sp>
      <p:sp>
        <p:nvSpPr>
          <p:cNvPr id="101" name="Прямоугольник 100"/>
          <p:cNvSpPr/>
          <p:nvPr/>
        </p:nvSpPr>
        <p:spPr>
          <a:xfrm>
            <a:off x="3131840" y="5373216"/>
            <a:ext cx="1440160" cy="72008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3810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Неналоговые</a:t>
            </a:r>
          </a:p>
          <a:p>
            <a:pPr algn="ctr"/>
            <a:r>
              <a:rPr lang="ru-RU" sz="1200" dirty="0" smtClean="0"/>
              <a:t>доходы</a:t>
            </a:r>
          </a:p>
          <a:p>
            <a:pPr algn="ctr"/>
            <a:r>
              <a:rPr lang="ru-RU" sz="1200" dirty="0" smtClean="0"/>
              <a:t>28618,0 тыс.руб.</a:t>
            </a:r>
            <a:endParaRPr lang="ru-RU" sz="1200" dirty="0"/>
          </a:p>
        </p:txBody>
      </p:sp>
      <p:sp>
        <p:nvSpPr>
          <p:cNvPr id="116" name="Прямоугольник 115"/>
          <p:cNvSpPr/>
          <p:nvPr/>
        </p:nvSpPr>
        <p:spPr>
          <a:xfrm>
            <a:off x="4788024" y="3068960"/>
            <a:ext cx="720080" cy="360040"/>
          </a:xfrm>
          <a:prstGeom prst="rect">
            <a:avLst/>
          </a:prstGeom>
          <a:solidFill>
            <a:srgbClr val="00B0F0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56 %</a:t>
            </a:r>
            <a:endParaRPr lang="ru-RU" dirty="0"/>
          </a:p>
        </p:txBody>
      </p:sp>
      <p:sp>
        <p:nvSpPr>
          <p:cNvPr id="117" name="Прямоугольник 116"/>
          <p:cNvSpPr/>
          <p:nvPr/>
        </p:nvSpPr>
        <p:spPr>
          <a:xfrm>
            <a:off x="7884368" y="3068960"/>
            <a:ext cx="720080" cy="360040"/>
          </a:xfrm>
          <a:prstGeom prst="rect">
            <a:avLst/>
          </a:prstGeom>
          <a:solidFill>
            <a:srgbClr val="00B0F0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55 %</a:t>
            </a:r>
            <a:endParaRPr lang="ru-RU" dirty="0"/>
          </a:p>
        </p:txBody>
      </p:sp>
      <p:sp>
        <p:nvSpPr>
          <p:cNvPr id="118" name="Прямоугольник 117"/>
          <p:cNvSpPr/>
          <p:nvPr/>
        </p:nvSpPr>
        <p:spPr>
          <a:xfrm>
            <a:off x="1835696" y="4293096"/>
            <a:ext cx="720080" cy="360040"/>
          </a:xfrm>
          <a:prstGeom prst="rect">
            <a:avLst/>
          </a:prstGeom>
          <a:solidFill>
            <a:schemeClr val="bg1">
              <a:lumMod val="5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39 %</a:t>
            </a:r>
            <a:endParaRPr lang="ru-RU" dirty="0"/>
          </a:p>
        </p:txBody>
      </p:sp>
      <p:sp>
        <p:nvSpPr>
          <p:cNvPr id="119" name="Прямоугольник 118"/>
          <p:cNvSpPr/>
          <p:nvPr/>
        </p:nvSpPr>
        <p:spPr>
          <a:xfrm>
            <a:off x="4788024" y="4365104"/>
            <a:ext cx="720080" cy="360040"/>
          </a:xfrm>
          <a:prstGeom prst="rect">
            <a:avLst/>
          </a:prstGeom>
          <a:solidFill>
            <a:schemeClr val="bg1">
              <a:lumMod val="5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42 %</a:t>
            </a:r>
            <a:endParaRPr lang="ru-RU" dirty="0"/>
          </a:p>
        </p:txBody>
      </p:sp>
      <p:sp>
        <p:nvSpPr>
          <p:cNvPr id="120" name="Прямоугольник 119"/>
          <p:cNvSpPr/>
          <p:nvPr/>
        </p:nvSpPr>
        <p:spPr>
          <a:xfrm>
            <a:off x="7884368" y="4365104"/>
            <a:ext cx="720080" cy="360040"/>
          </a:xfrm>
          <a:prstGeom prst="rect">
            <a:avLst/>
          </a:prstGeom>
          <a:solidFill>
            <a:schemeClr val="bg1">
              <a:lumMod val="5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44 %</a:t>
            </a:r>
            <a:endParaRPr lang="ru-RU" dirty="0"/>
          </a:p>
        </p:txBody>
      </p:sp>
      <p:sp>
        <p:nvSpPr>
          <p:cNvPr id="121" name="Прямоугольник 120"/>
          <p:cNvSpPr/>
          <p:nvPr/>
        </p:nvSpPr>
        <p:spPr>
          <a:xfrm>
            <a:off x="1835696" y="5661248"/>
            <a:ext cx="720080" cy="36004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  <a:r>
              <a:rPr lang="ru-RU" dirty="0" smtClean="0"/>
              <a:t> %</a:t>
            </a:r>
            <a:endParaRPr lang="ru-RU" dirty="0"/>
          </a:p>
        </p:txBody>
      </p:sp>
      <p:sp>
        <p:nvSpPr>
          <p:cNvPr id="122" name="Прямоугольник 121"/>
          <p:cNvSpPr/>
          <p:nvPr/>
        </p:nvSpPr>
        <p:spPr>
          <a:xfrm>
            <a:off x="4788024" y="5733256"/>
            <a:ext cx="720080" cy="36004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2%</a:t>
            </a:r>
            <a:endParaRPr lang="ru-RU" dirty="0"/>
          </a:p>
        </p:txBody>
      </p:sp>
      <p:sp>
        <p:nvSpPr>
          <p:cNvPr id="123" name="Прямоугольник 122"/>
          <p:cNvSpPr/>
          <p:nvPr/>
        </p:nvSpPr>
        <p:spPr>
          <a:xfrm>
            <a:off x="7884368" y="5733256"/>
            <a:ext cx="720080" cy="36004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</a:t>
            </a:r>
            <a:r>
              <a:rPr lang="ru-RU" dirty="0" smtClean="0"/>
              <a:t> %</a:t>
            </a:r>
            <a:endParaRPr lang="ru-RU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251520" y="1700808"/>
            <a:ext cx="1152128" cy="504056"/>
          </a:xfrm>
          <a:prstGeom prst="rect">
            <a:avLst/>
          </a:prstGeom>
          <a:solidFill>
            <a:srgbClr val="3333CC"/>
          </a:solidFill>
          <a:ln w="3810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2211582,5 тыс.руб.</a:t>
            </a:r>
            <a:endParaRPr lang="ru-RU" sz="1600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3203848" y="1700808"/>
            <a:ext cx="1152128" cy="504056"/>
          </a:xfrm>
          <a:prstGeom prst="rect">
            <a:avLst/>
          </a:prstGeom>
          <a:solidFill>
            <a:srgbClr val="3333CC"/>
          </a:solidFill>
          <a:ln w="3810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2018951,8 тыс.руб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7" name="Прямоугольник 76"/>
          <p:cNvSpPr/>
          <p:nvPr/>
        </p:nvSpPr>
        <p:spPr>
          <a:xfrm>
            <a:off x="6300192" y="1772816"/>
            <a:ext cx="1152128" cy="504056"/>
          </a:xfrm>
          <a:prstGeom prst="rect">
            <a:avLst/>
          </a:prstGeom>
          <a:solidFill>
            <a:srgbClr val="3333CC"/>
          </a:solidFill>
          <a:ln w="3810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2060064,7 тыс.руб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Диаграмма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3292707"/>
              </p:ext>
            </p:extLst>
          </p:nvPr>
        </p:nvGraphicFramePr>
        <p:xfrm>
          <a:off x="1547664" y="3170560"/>
          <a:ext cx="4291012" cy="3678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Диаграмма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0788231"/>
              </p:ext>
            </p:extLst>
          </p:nvPr>
        </p:nvGraphicFramePr>
        <p:xfrm>
          <a:off x="4773613" y="3551808"/>
          <a:ext cx="4319587" cy="2954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7444782"/>
              </p:ext>
            </p:extLst>
          </p:nvPr>
        </p:nvGraphicFramePr>
        <p:xfrm>
          <a:off x="107504" y="188640"/>
          <a:ext cx="8755508" cy="6639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6882129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179512" y="188640"/>
            <a:ext cx="8712968" cy="4333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Основные источники доходов районного бюджета на </a:t>
            </a:r>
            <a:r>
              <a:rPr lang="ru-RU" dirty="0" smtClean="0"/>
              <a:t>2026-2028 годы</a:t>
            </a:r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323528" y="620688"/>
            <a:ext cx="1204712" cy="432048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2483768" y="620688"/>
            <a:ext cx="1204712" cy="432048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5004048" y="620688"/>
            <a:ext cx="1204712" cy="432048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7308304" y="620688"/>
            <a:ext cx="1204712" cy="432048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07504" y="1052736"/>
            <a:ext cx="1763688" cy="432048"/>
          </a:xfrm>
          <a:prstGeom prst="rect">
            <a:avLst/>
          </a:prstGeom>
          <a:solidFill>
            <a:srgbClr val="3333CC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/>
              <a:t>Акцизы на нефтепродукты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07504" y="1484784"/>
            <a:ext cx="1763688" cy="2376264"/>
          </a:xfrm>
          <a:prstGeom prst="rect">
            <a:avLst/>
          </a:prstGeom>
          <a:solidFill>
            <a:srgbClr val="2F86DD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 smtClean="0"/>
              <a:t>Налогоплательщики:</a:t>
            </a:r>
          </a:p>
          <a:p>
            <a:pPr algn="ctr">
              <a:defRPr/>
            </a:pPr>
            <a:endParaRPr lang="ru-RU" sz="1200" dirty="0" smtClean="0"/>
          </a:p>
          <a:p>
            <a:pPr algn="ctr">
              <a:defRPr/>
            </a:pPr>
            <a:r>
              <a:rPr lang="ru-RU" sz="1200" dirty="0" smtClean="0"/>
              <a:t>организации и индивидуальные предприниматели, являющиеся собственниками (владельцами) большегрузных транспортных средств</a:t>
            </a:r>
          </a:p>
          <a:p>
            <a:pPr algn="ctr">
              <a:defRPr/>
            </a:pPr>
            <a:endParaRPr lang="ru-RU" sz="1200" b="1" dirty="0" smtClean="0"/>
          </a:p>
          <a:p>
            <a:pPr algn="ctr">
              <a:defRPr/>
            </a:pPr>
            <a:endParaRPr lang="ru-RU" sz="12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07504" y="3645024"/>
            <a:ext cx="1763688" cy="2304256"/>
          </a:xfrm>
          <a:prstGeom prst="rect">
            <a:avLst/>
          </a:prstGeom>
          <a:solidFill>
            <a:srgbClr val="0CAEC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 smtClean="0"/>
              <a:t>Зачисляется в районный бюджет :</a:t>
            </a:r>
          </a:p>
          <a:p>
            <a:pPr algn="ctr">
              <a:defRPr/>
            </a:pPr>
            <a:r>
              <a:rPr lang="ru-RU" sz="1200" b="1" dirty="0" smtClean="0"/>
              <a:t>в размере 0,3443 %</a:t>
            </a:r>
          </a:p>
          <a:p>
            <a:pPr algn="ctr">
              <a:defRPr/>
            </a:pPr>
            <a:endParaRPr lang="ru-RU" sz="12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979712" y="1052736"/>
            <a:ext cx="2376264" cy="432048"/>
          </a:xfrm>
          <a:prstGeom prst="rect">
            <a:avLst/>
          </a:prstGeom>
          <a:solidFill>
            <a:srgbClr val="3333CC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/>
              <a:t>Налог на доходы физических лиц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979712" y="1484784"/>
            <a:ext cx="2376264" cy="3744416"/>
          </a:xfrm>
          <a:prstGeom prst="rect">
            <a:avLst/>
          </a:prstGeom>
          <a:solidFill>
            <a:srgbClr val="2F86DD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/>
              <a:t>Налогоплательщики</a:t>
            </a:r>
            <a:r>
              <a:rPr lang="ru-RU" sz="1200" b="1" dirty="0" smtClean="0"/>
              <a:t>: </a:t>
            </a:r>
          </a:p>
          <a:p>
            <a:pPr marL="228600" indent="-228600">
              <a:buAutoNum type="arabicParenR"/>
              <a:defRPr/>
            </a:pPr>
            <a:r>
              <a:rPr lang="ru-RU" sz="1000" dirty="0" smtClean="0"/>
              <a:t>физические лица, являющиеся налоговыми резидентами РФ, а также физические лица, получающие доходы от источников, в РФ, не являющиеся налоговыми резидентами РФ;</a:t>
            </a:r>
          </a:p>
          <a:p>
            <a:pPr marL="228600" indent="-228600">
              <a:buAutoNum type="arabicParenR"/>
              <a:defRPr/>
            </a:pPr>
            <a:r>
              <a:rPr lang="ru-RU" sz="1000" dirty="0" smtClean="0"/>
              <a:t>налоговыми резидентами признаются физические лица, фактически находящиеся в РФ не менее 183 календарных дней в течение 12 следующих подряд месяцев; </a:t>
            </a:r>
          </a:p>
          <a:p>
            <a:pPr marL="228600" indent="-228600">
              <a:buAutoNum type="arabicParenR"/>
              <a:defRPr/>
            </a:pPr>
            <a:r>
              <a:rPr lang="ru-RU" sz="1000" dirty="0" smtClean="0"/>
              <a:t>Независимо от фактического времени нахождения в РФ налоговыми резидентами РФ признаются российские военнослужащие, проходящие службу за границей, а также сотрудники органов государственной власти и органов местного самоуправления, командированные на работу за пределы РФ. </a:t>
            </a:r>
            <a:endParaRPr lang="ru-RU" sz="10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979712" y="5229200"/>
            <a:ext cx="2376264" cy="1512168"/>
          </a:xfrm>
          <a:prstGeom prst="rect">
            <a:avLst/>
          </a:prstGeom>
          <a:solidFill>
            <a:srgbClr val="0CAEC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b="1" dirty="0"/>
              <a:t>Зачисляется в районный бюджет </a:t>
            </a:r>
            <a:r>
              <a:rPr lang="ru-RU" sz="1000" b="1" dirty="0" smtClean="0"/>
              <a:t>: </a:t>
            </a:r>
            <a:r>
              <a:rPr lang="ru-RU" sz="1000" dirty="0" smtClean="0"/>
              <a:t>от налога, взимаемого на территории городского поселения – 5%; от налога , взимаемого на территории сельских поселений - 13% ; дополнительный норматив отчислений - 25%; дополнительный норматив отчислений взамен дотации - 2,79%. </a:t>
            </a:r>
            <a:endParaRPr lang="ru-RU" sz="10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499992" y="1052736"/>
            <a:ext cx="2232248" cy="1080120"/>
          </a:xfrm>
          <a:prstGeom prst="rect">
            <a:avLst/>
          </a:prstGeom>
          <a:solidFill>
            <a:srgbClr val="3333CC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/>
              <a:t>Налоги</a:t>
            </a:r>
            <a:r>
              <a:rPr lang="ru-RU" sz="1400" dirty="0" smtClean="0"/>
              <a:t>, сборы </a:t>
            </a:r>
            <a:r>
              <a:rPr lang="ru-RU" sz="1400" dirty="0"/>
              <a:t>и регулярные платежи за пользование природными ресурсами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499992" y="2132856"/>
            <a:ext cx="2232248" cy="1728192"/>
          </a:xfrm>
          <a:prstGeom prst="rect">
            <a:avLst/>
          </a:prstGeom>
          <a:solidFill>
            <a:srgbClr val="2F86DD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 smtClean="0"/>
              <a:t>Налогоплательщики : </a:t>
            </a:r>
          </a:p>
          <a:p>
            <a:pPr algn="ctr">
              <a:defRPr/>
            </a:pPr>
            <a:r>
              <a:rPr lang="ru-RU" sz="1200" dirty="0" smtClean="0"/>
              <a:t>организации и индивидуальные предприниматели, признаваемые пользователями недр в соответствии с законодательством РФ.</a:t>
            </a:r>
            <a:endParaRPr lang="ru-RU" sz="12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490280" y="3831869"/>
            <a:ext cx="2232248" cy="2448272"/>
          </a:xfrm>
          <a:prstGeom prst="rect">
            <a:avLst/>
          </a:prstGeom>
          <a:solidFill>
            <a:srgbClr val="0CAEC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/>
              <a:t>Зачисляется в районный бюджет </a:t>
            </a:r>
            <a:r>
              <a:rPr lang="ru-RU" sz="1200" b="1" dirty="0" smtClean="0"/>
              <a:t>: </a:t>
            </a:r>
          </a:p>
          <a:p>
            <a:pPr algn="ctr">
              <a:defRPr/>
            </a:pPr>
            <a:r>
              <a:rPr lang="ru-RU" sz="1200" dirty="0" smtClean="0"/>
              <a:t>на добычу общераспространенных полезных ископаемых по нормативу 100%; на добычу прочих полезных ископаемых по нормативу 60%. </a:t>
            </a:r>
            <a:endParaRPr lang="ru-RU" sz="12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876256" y="1052736"/>
            <a:ext cx="2123728" cy="864096"/>
          </a:xfrm>
          <a:prstGeom prst="rect">
            <a:avLst/>
          </a:prstGeom>
          <a:solidFill>
            <a:srgbClr val="3333CC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/>
              <a:t>Налог, взимаемый в связи применением упрощенной системы налогообложения</a:t>
            </a:r>
            <a:endParaRPr lang="ru-RU" sz="14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876256" y="3861048"/>
            <a:ext cx="2123728" cy="2448272"/>
          </a:xfrm>
          <a:prstGeom prst="rect">
            <a:avLst/>
          </a:prstGeom>
          <a:solidFill>
            <a:srgbClr val="0CAEC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/>
              <a:t>Зачисляется в районный бюджет </a:t>
            </a:r>
            <a:r>
              <a:rPr lang="ru-RU" sz="1200" b="1" dirty="0" smtClean="0"/>
              <a:t>:</a:t>
            </a:r>
          </a:p>
          <a:p>
            <a:pPr algn="ctr">
              <a:defRPr/>
            </a:pPr>
            <a:r>
              <a:rPr lang="ru-RU" sz="1200" dirty="0" smtClean="0"/>
              <a:t>по нормативу отчислений в размере 35%</a:t>
            </a:r>
            <a:endParaRPr lang="ru-RU" sz="12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6876256" y="1916832"/>
            <a:ext cx="2123728" cy="2088232"/>
          </a:xfrm>
          <a:prstGeom prst="rect">
            <a:avLst/>
          </a:prstGeom>
          <a:solidFill>
            <a:srgbClr val="2F86DD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/>
              <a:t>Налогоплательщики </a:t>
            </a:r>
            <a:r>
              <a:rPr lang="ru-RU" sz="1200" b="1" dirty="0" smtClean="0"/>
              <a:t>:</a:t>
            </a:r>
          </a:p>
          <a:p>
            <a:pPr algn="ctr">
              <a:defRPr/>
            </a:pPr>
            <a:endParaRPr lang="ru-RU" sz="1200" dirty="0" smtClean="0"/>
          </a:p>
          <a:p>
            <a:pPr algn="ctr">
              <a:defRPr/>
            </a:pPr>
            <a:r>
              <a:rPr lang="ru-RU" sz="1200" dirty="0" smtClean="0"/>
              <a:t>организации и индивидуальные предприниматели.</a:t>
            </a: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9453871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6" name="Picture 18" descr="D:\документы\Бюджет для граждан\byudzhet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587" y="188641"/>
            <a:ext cx="8846174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Выгнутая влево стрелка 8"/>
          <p:cNvSpPr/>
          <p:nvPr/>
        </p:nvSpPr>
        <p:spPr>
          <a:xfrm rot="705281">
            <a:off x="716950" y="369558"/>
            <a:ext cx="1980220" cy="1982659"/>
          </a:xfrm>
          <a:prstGeom prst="curvedRightArrow">
            <a:avLst>
              <a:gd name="adj1" fmla="val 7898"/>
              <a:gd name="adj2" fmla="val 21158"/>
              <a:gd name="adj3" fmla="val 21900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7" name="Выгнутая влево стрелка 46"/>
          <p:cNvSpPr/>
          <p:nvPr/>
        </p:nvSpPr>
        <p:spPr>
          <a:xfrm rot="1409668">
            <a:off x="495101" y="191328"/>
            <a:ext cx="2931435" cy="4308393"/>
          </a:xfrm>
          <a:prstGeom prst="curvedRightArrow">
            <a:avLst>
              <a:gd name="adj1" fmla="val 5026"/>
              <a:gd name="adj2" fmla="val 15578"/>
              <a:gd name="adj3" fmla="val 17289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9" name="Выгнутая влево стрелка 48"/>
          <p:cNvSpPr/>
          <p:nvPr/>
        </p:nvSpPr>
        <p:spPr>
          <a:xfrm rot="859733">
            <a:off x="325124" y="355408"/>
            <a:ext cx="2937828" cy="5876118"/>
          </a:xfrm>
          <a:prstGeom prst="curvedRightArrow">
            <a:avLst>
              <a:gd name="adj1" fmla="val 5026"/>
              <a:gd name="adj2" fmla="val 15578"/>
              <a:gd name="adj3" fmla="val 17289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Выгнутая влево стрелка 24"/>
          <p:cNvSpPr/>
          <p:nvPr/>
        </p:nvSpPr>
        <p:spPr>
          <a:xfrm rot="1189337">
            <a:off x="422173" y="350900"/>
            <a:ext cx="2939913" cy="4981117"/>
          </a:xfrm>
          <a:prstGeom prst="curvedRightArrow">
            <a:avLst>
              <a:gd name="adj1" fmla="val 5026"/>
              <a:gd name="adj2" fmla="val 15578"/>
              <a:gd name="adj3" fmla="val 17289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6" name="Выгнутая влево стрелка 45"/>
          <p:cNvSpPr/>
          <p:nvPr/>
        </p:nvSpPr>
        <p:spPr>
          <a:xfrm rot="1200196">
            <a:off x="166631" y="145563"/>
            <a:ext cx="2939913" cy="3575967"/>
          </a:xfrm>
          <a:prstGeom prst="curvedRightArrow">
            <a:avLst>
              <a:gd name="adj1" fmla="val 5026"/>
              <a:gd name="adj2" fmla="val 15578"/>
              <a:gd name="adj3" fmla="val 17289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8" name="Выгнутая влево стрелка 47"/>
          <p:cNvSpPr/>
          <p:nvPr/>
        </p:nvSpPr>
        <p:spPr>
          <a:xfrm rot="1523173">
            <a:off x="237104" y="34598"/>
            <a:ext cx="2939913" cy="2910856"/>
          </a:xfrm>
          <a:prstGeom prst="curvedRightArrow">
            <a:avLst>
              <a:gd name="adj1" fmla="val 5026"/>
              <a:gd name="adj2" fmla="val 15578"/>
              <a:gd name="adj3" fmla="val 17289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2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1483307"/>
              </p:ext>
            </p:extLst>
          </p:nvPr>
        </p:nvGraphicFramePr>
        <p:xfrm>
          <a:off x="3347864" y="-270069"/>
          <a:ext cx="3279551" cy="279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r:id="rId5" imgW="2761727" imgH="2798307" progId="Excel.Chart.8">
                  <p:embed/>
                </p:oleObj>
              </mc:Choice>
              <mc:Fallback>
                <p:oleObj r:id="rId5" imgW="2761727" imgH="2798307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7864" y="-270069"/>
                        <a:ext cx="3279551" cy="279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917258" y="474998"/>
            <a:ext cx="22322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Замена дотации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 выравнивание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бюджетной обеспеченности дополнительным нормативом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555776" y="1943392"/>
            <a:ext cx="6480720" cy="7412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536577" y="2744384"/>
            <a:ext cx="6480720" cy="69293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Крест 6"/>
          <p:cNvSpPr/>
          <p:nvPr/>
        </p:nvSpPr>
        <p:spPr>
          <a:xfrm>
            <a:off x="5396482" y="2029517"/>
            <a:ext cx="656334" cy="615157"/>
          </a:xfrm>
          <a:prstGeom prst="plus">
            <a:avLst>
              <a:gd name="adj" fmla="val 38935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6300192" y="2029517"/>
            <a:ext cx="2525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Дополнительно поступило НДФЛ за счет замены дотации</a:t>
            </a:r>
          </a:p>
          <a:p>
            <a:pPr algn="ctr"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35759,1 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740570" y="1998343"/>
            <a:ext cx="21194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Дотация </a:t>
            </a: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выравнивание 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бюджетной </a:t>
            </a: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обеспеченности 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981</a:t>
            </a:r>
            <a:r>
              <a:rPr lang="en-US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76</a:t>
            </a: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,0 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  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639638" y="2747351"/>
            <a:ext cx="22558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Дотация на 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выравнивание </a:t>
            </a:r>
          </a:p>
          <a:p>
            <a:pPr algn="ctr">
              <a:defRPr/>
            </a:pP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бюджетной </a:t>
            </a: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обеспеченности 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94831,0 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  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627415" y="2790986"/>
            <a:ext cx="22274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Дополнительно </a:t>
            </a: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поступило НДФЛ 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 счет замены дотации</a:t>
            </a:r>
          </a:p>
          <a:p>
            <a:pPr algn="ctr"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94443,0 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555776" y="3484308"/>
            <a:ext cx="6480719" cy="73325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579762" y="4299894"/>
            <a:ext cx="6480719" cy="71640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639638" y="3484308"/>
            <a:ext cx="22558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Дотация на 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выравнивание </a:t>
            </a:r>
          </a:p>
          <a:p>
            <a:pPr algn="ctr">
              <a:defRPr/>
            </a:pP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бюджетной </a:t>
            </a: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обеспеченности 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85348,0 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  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664046" y="4299894"/>
            <a:ext cx="22558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Дотация на 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выравнивание </a:t>
            </a:r>
          </a:p>
          <a:p>
            <a:pPr algn="ctr">
              <a:defRPr/>
            </a:pP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бюджетной </a:t>
            </a: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обеспеченности 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76813,0 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   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579762" y="5085184"/>
            <a:ext cx="6480719" cy="71640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2615653" y="5869602"/>
            <a:ext cx="6420843" cy="71640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Крест 40"/>
          <p:cNvSpPr/>
          <p:nvPr/>
        </p:nvSpPr>
        <p:spPr>
          <a:xfrm>
            <a:off x="5396482" y="2783271"/>
            <a:ext cx="656334" cy="615157"/>
          </a:xfrm>
          <a:prstGeom prst="plus">
            <a:avLst>
              <a:gd name="adj" fmla="val 38935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/>
          </a:p>
        </p:txBody>
      </p:sp>
      <p:sp>
        <p:nvSpPr>
          <p:cNvPr id="42" name="Крест 41"/>
          <p:cNvSpPr/>
          <p:nvPr/>
        </p:nvSpPr>
        <p:spPr>
          <a:xfrm>
            <a:off x="5377778" y="3550828"/>
            <a:ext cx="656334" cy="615157"/>
          </a:xfrm>
          <a:prstGeom prst="plus">
            <a:avLst>
              <a:gd name="adj" fmla="val 38935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/>
          </a:p>
        </p:txBody>
      </p:sp>
      <p:sp>
        <p:nvSpPr>
          <p:cNvPr id="43" name="Крест 42"/>
          <p:cNvSpPr/>
          <p:nvPr/>
        </p:nvSpPr>
        <p:spPr>
          <a:xfrm>
            <a:off x="5396482" y="4331068"/>
            <a:ext cx="656334" cy="615157"/>
          </a:xfrm>
          <a:prstGeom prst="plus">
            <a:avLst>
              <a:gd name="adj" fmla="val 38935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/>
          </a:p>
        </p:txBody>
      </p:sp>
      <p:sp>
        <p:nvSpPr>
          <p:cNvPr id="44" name="Крест 43"/>
          <p:cNvSpPr/>
          <p:nvPr/>
        </p:nvSpPr>
        <p:spPr>
          <a:xfrm>
            <a:off x="5448770" y="5127893"/>
            <a:ext cx="656334" cy="615157"/>
          </a:xfrm>
          <a:prstGeom prst="plus">
            <a:avLst>
              <a:gd name="adj" fmla="val 38935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/>
          </a:p>
        </p:txBody>
      </p:sp>
      <p:sp>
        <p:nvSpPr>
          <p:cNvPr id="45" name="Крест 44"/>
          <p:cNvSpPr/>
          <p:nvPr/>
        </p:nvSpPr>
        <p:spPr>
          <a:xfrm>
            <a:off x="5448770" y="5940046"/>
            <a:ext cx="656334" cy="615157"/>
          </a:xfrm>
          <a:prstGeom prst="plus">
            <a:avLst>
              <a:gd name="adj" fmla="val 38935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1818051" y="1943391"/>
            <a:ext cx="7406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2021 год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794038" y="2747351"/>
            <a:ext cx="7406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2022 год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815124" y="3506146"/>
            <a:ext cx="7406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2023 год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789796" y="4284494"/>
            <a:ext cx="7406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2024 год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815124" y="5055270"/>
            <a:ext cx="7406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2025 год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789796" y="5912899"/>
            <a:ext cx="7406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2026 год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740570" y="5128068"/>
            <a:ext cx="22558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Дотация на 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выравнивание </a:t>
            </a:r>
          </a:p>
          <a:p>
            <a:pPr algn="ctr">
              <a:defRPr/>
            </a:pP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бюджетной </a:t>
            </a: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обеспеченности 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55306,0 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   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2740570" y="5908872"/>
            <a:ext cx="22558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Дотация на 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выравнивание </a:t>
            </a:r>
          </a:p>
          <a:p>
            <a:pPr algn="ctr">
              <a:defRPr/>
            </a:pP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бюджетной </a:t>
            </a: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обеспеченности 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49775,0 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  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516217" y="3503364"/>
            <a:ext cx="25442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Дополнительно поступило</a:t>
            </a:r>
          </a:p>
          <a:p>
            <a:pPr algn="ctr"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НДФЛ за счет замены дотации 293682,2 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444208" y="4315480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Дополнительно поступило</a:t>
            </a:r>
          </a:p>
          <a:p>
            <a:pPr algn="ctr"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НДФЛ за счет замены дотации 359406,4 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516217" y="5114866"/>
            <a:ext cx="2627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Ожидаемая оценка 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дополнительного </a:t>
            </a: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поступления НДФЛ 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 счет замены дотации </a:t>
            </a: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92 888,1 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516217" y="5924458"/>
            <a:ext cx="2627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Прогноз дополнительного </a:t>
            </a: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поступления НДФЛ 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 счет замены дотации </a:t>
            </a: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49775,0 тыс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</p:spTree>
    <p:extLst>
      <p:ext uri="{BB962C8B-B14F-4D97-AF65-F5344CB8AC3E}">
        <p14:creationId xmlns:p14="http://schemas.microsoft.com/office/powerpoint/2010/main" val="11908532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1\Documents\Бюджет для граждан\бюджет на 22 год\ffc622d30271fbfe5bbd4333d64c4bce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764704"/>
            <a:ext cx="8784976" cy="597666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79512" y="332656"/>
            <a:ext cx="8784976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Основные плательщики налога на доходы с  физических лиц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Блок-схема: несколько документов 9"/>
          <p:cNvSpPr/>
          <p:nvPr/>
        </p:nvSpPr>
        <p:spPr>
          <a:xfrm>
            <a:off x="3563888" y="1124744"/>
            <a:ext cx="4896544" cy="2664296"/>
          </a:xfrm>
          <a:prstGeom prst="flowChartMultidocumen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ФКУ «Единый расчетный центр Министерства обороны Российской Федерации» </a:t>
            </a:r>
          </a:p>
          <a:p>
            <a:pPr algn="ctr">
              <a:defRPr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ФКУ «Управление финансового обеспечения Министерства обороны Российской Федерации»</a:t>
            </a:r>
          </a:p>
          <a:p>
            <a:pPr>
              <a:defRPr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cap="all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ФКУ ИК-6 УФСИН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России</a:t>
            </a:r>
            <a:endParaRPr lang="ru-RU" sz="1600" cap="all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600" cap="all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ФКУ ИК-7 УФСИН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России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Блок-схема: несколько документов 10"/>
          <p:cNvSpPr/>
          <p:nvPr/>
        </p:nvSpPr>
        <p:spPr>
          <a:xfrm>
            <a:off x="1259632" y="3861048"/>
            <a:ext cx="5112568" cy="2808312"/>
          </a:xfrm>
          <a:prstGeom prst="flowChartMultidocumen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ОАО «Ковровский лесокомбинат» </a:t>
            </a:r>
          </a:p>
          <a:p>
            <a:pPr algn="ctr">
              <a:defRPr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Обособленные подразделения ОАО ЗиД</a:t>
            </a:r>
          </a:p>
          <a:p>
            <a:pPr algn="ctr">
              <a:defRPr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АО «Транснефть-Верхняя Волга»</a:t>
            </a:r>
          </a:p>
          <a:p>
            <a:pPr algn="ctr">
              <a:defRPr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ОАО «Ковровское карьероуправление» </a:t>
            </a:r>
          </a:p>
          <a:p>
            <a:pPr algn="ctr">
              <a:defRPr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ГУП ВО «Владимирское карьероуправление» </a:t>
            </a:r>
          </a:p>
          <a:p>
            <a:pPr algn="ctr">
              <a:defRPr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ОАО «Ковровский завод силикатного кирпича»</a:t>
            </a:r>
          </a:p>
          <a:p>
            <a:pPr>
              <a:defRPr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ООО «ЛИТВУД»</a:t>
            </a:r>
          </a:p>
          <a:p>
            <a:pPr>
              <a:defRPr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ООО «Курорт Доброград» </a:t>
            </a:r>
          </a:p>
          <a:p>
            <a:pPr>
              <a:defRPr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ООО «СОЛВИС»</a:t>
            </a:r>
          </a:p>
          <a:p>
            <a:pPr>
              <a:defRPr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ООО «Аскона-Век» </a:t>
            </a:r>
          </a:p>
          <a:p>
            <a:pPr>
              <a:defRPr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ООО «ТД «Аскона»</a:t>
            </a:r>
          </a:p>
          <a:p>
            <a:pPr algn="ctr">
              <a:defRPr/>
            </a:pPr>
            <a:endParaRPr lang="ru-RU" sz="1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963195576"/>
              </p:ext>
            </p:extLst>
          </p:nvPr>
        </p:nvGraphicFramePr>
        <p:xfrm>
          <a:off x="323528" y="1124744"/>
          <a:ext cx="8357786" cy="52772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79512" y="260648"/>
            <a:ext cx="864096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Безвозмездные поступления от других бюджетов на 2026-2028 годы</a:t>
            </a: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151210962"/>
              </p:ext>
            </p:extLst>
          </p:nvPr>
        </p:nvGraphicFramePr>
        <p:xfrm>
          <a:off x="323528" y="980728"/>
          <a:ext cx="8568952" cy="5877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051720" y="332656"/>
            <a:ext cx="525658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Дотации на 2026 - 2028 годы</a:t>
            </a:r>
            <a:endParaRPr lang="ru-RU" dirty="0"/>
          </a:p>
        </p:txBody>
      </p:sp>
      <p:sp>
        <p:nvSpPr>
          <p:cNvPr id="12" name="Выноска со стрелкой вниз 11"/>
          <p:cNvSpPr/>
          <p:nvPr/>
        </p:nvSpPr>
        <p:spPr>
          <a:xfrm>
            <a:off x="374895" y="2421785"/>
            <a:ext cx="2808312" cy="1464332"/>
          </a:xfrm>
          <a:prstGeom prst="downArrowCallout">
            <a:avLst>
              <a:gd name="adj1" fmla="val 26512"/>
              <a:gd name="adj2" fmla="val 25000"/>
              <a:gd name="adj3" fmla="val 25000"/>
              <a:gd name="adj4" fmla="val 62709"/>
            </a:avLst>
          </a:prstGeom>
          <a:solidFill>
            <a:schemeClr val="accent6">
              <a:lumMod val="5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Выноска со стрелкой вниз 12"/>
          <p:cNvSpPr/>
          <p:nvPr/>
        </p:nvSpPr>
        <p:spPr>
          <a:xfrm>
            <a:off x="6066166" y="2396716"/>
            <a:ext cx="2754306" cy="1464332"/>
          </a:xfrm>
          <a:prstGeom prst="downArrowCallout">
            <a:avLst>
              <a:gd name="adj1" fmla="val 25571"/>
              <a:gd name="adj2" fmla="val 19398"/>
              <a:gd name="adj3" fmla="val 25000"/>
              <a:gd name="adj4" fmla="val 62709"/>
            </a:avLst>
          </a:prstGeom>
          <a:solidFill>
            <a:schemeClr val="accent6">
              <a:lumMod val="5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Выноска со стрелкой вниз 13"/>
          <p:cNvSpPr/>
          <p:nvPr/>
        </p:nvSpPr>
        <p:spPr>
          <a:xfrm>
            <a:off x="3183207" y="2396716"/>
            <a:ext cx="2882959" cy="1464332"/>
          </a:xfrm>
          <a:prstGeom prst="downArrowCallout">
            <a:avLst>
              <a:gd name="adj1" fmla="val 26512"/>
              <a:gd name="adj2" fmla="val 25000"/>
              <a:gd name="adj3" fmla="val 25000"/>
              <a:gd name="adj4" fmla="val 62709"/>
            </a:avLst>
          </a:prstGeom>
          <a:solidFill>
            <a:schemeClr val="accent6">
              <a:lumMod val="5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376877" y="3861048"/>
            <a:ext cx="2606269" cy="1296144"/>
          </a:xfrm>
          <a:prstGeom prst="roundRect">
            <a:avLst/>
          </a:prstGeom>
          <a:solidFill>
            <a:srgbClr val="CC99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Дотации на частичную компенсацию в связи с повышением оплаты труда работников бюджетной сферы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220072" y="4974837"/>
            <a:ext cx="882263" cy="882263"/>
          </a:xfrm>
          <a:prstGeom prst="ellipse">
            <a:avLst/>
          </a:prstGeom>
          <a:solidFill>
            <a:schemeClr val="accent6">
              <a:lumMod val="50000"/>
              <a:alpha val="9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794938440"/>
              </p:ext>
            </p:extLst>
          </p:nvPr>
        </p:nvGraphicFramePr>
        <p:xfrm>
          <a:off x="1475656" y="836712"/>
          <a:ext cx="6141577" cy="17563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403648" y="404664"/>
            <a:ext cx="648072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Субвенции на 2026-2028 годы</a:t>
            </a:r>
            <a:endParaRPr lang="ru-RU" dirty="0"/>
          </a:p>
        </p:txBody>
      </p:sp>
      <p:sp>
        <p:nvSpPr>
          <p:cNvPr id="10" name="Нашивка 9"/>
          <p:cNvSpPr/>
          <p:nvPr/>
        </p:nvSpPr>
        <p:spPr>
          <a:xfrm>
            <a:off x="611560" y="2420888"/>
            <a:ext cx="1080120" cy="484632"/>
          </a:xfrm>
          <a:prstGeom prst="chevron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Нашивка 10"/>
          <p:cNvSpPr/>
          <p:nvPr/>
        </p:nvSpPr>
        <p:spPr>
          <a:xfrm>
            <a:off x="611560" y="3068960"/>
            <a:ext cx="1080120" cy="484632"/>
          </a:xfrm>
          <a:prstGeom prst="chevron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Нашивка 11"/>
          <p:cNvSpPr/>
          <p:nvPr/>
        </p:nvSpPr>
        <p:spPr>
          <a:xfrm>
            <a:off x="611560" y="3717032"/>
            <a:ext cx="1080120" cy="484632"/>
          </a:xfrm>
          <a:prstGeom prst="chevron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91680" y="2348880"/>
            <a:ext cx="2664296" cy="504056"/>
          </a:xfrm>
          <a:prstGeom prst="rect">
            <a:avLst/>
          </a:prstGeom>
          <a:solidFill>
            <a:srgbClr val="B63883"/>
          </a:solidFill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/>
              <a:t>500790,0</a:t>
            </a:r>
            <a:endParaRPr lang="ru-RU" sz="1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691680" y="3789040"/>
            <a:ext cx="2664296" cy="504056"/>
          </a:xfrm>
          <a:prstGeom prst="rect">
            <a:avLst/>
          </a:prstGeom>
          <a:solidFill>
            <a:srgbClr val="B63883"/>
          </a:solidFill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/>
              <a:t>500790,0</a:t>
            </a:r>
            <a:endParaRPr lang="ru-RU" sz="1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355976" y="2348880"/>
            <a:ext cx="1080120" cy="504056"/>
          </a:xfrm>
          <a:prstGeom prst="rect">
            <a:avLst/>
          </a:prstGeom>
          <a:solidFill>
            <a:srgbClr val="0070C0"/>
          </a:solidFill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/>
              <a:t>31376,5</a:t>
            </a:r>
            <a:endParaRPr lang="ru-RU" sz="1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355976" y="3068960"/>
            <a:ext cx="1080120" cy="504056"/>
          </a:xfrm>
          <a:prstGeom prst="rect">
            <a:avLst/>
          </a:prstGeom>
          <a:solidFill>
            <a:srgbClr val="0070C0"/>
          </a:solidFill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/>
              <a:t>30146,6</a:t>
            </a:r>
            <a:endParaRPr lang="ru-RU" sz="1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355976" y="3789040"/>
            <a:ext cx="1080120" cy="504056"/>
          </a:xfrm>
          <a:prstGeom prst="rect">
            <a:avLst/>
          </a:prstGeom>
          <a:solidFill>
            <a:srgbClr val="0070C0"/>
          </a:solidFill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/>
              <a:t>30146,8</a:t>
            </a:r>
            <a:endParaRPr lang="ru-RU" sz="1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436096" y="2348880"/>
            <a:ext cx="1224136" cy="50405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/>
              <a:t>27521,8</a:t>
            </a:r>
            <a:endParaRPr lang="ru-RU" sz="1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436096" y="3068960"/>
            <a:ext cx="1224136" cy="50405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/>
              <a:t>27521,8</a:t>
            </a:r>
            <a:endParaRPr lang="ru-RU" sz="1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436096" y="3789040"/>
            <a:ext cx="1224136" cy="50405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/>
              <a:t>27521,8</a:t>
            </a:r>
            <a:endParaRPr lang="ru-RU" sz="14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660232" y="2348880"/>
            <a:ext cx="1224136" cy="504056"/>
          </a:xfrm>
          <a:prstGeom prst="rect">
            <a:avLst/>
          </a:prstGeom>
          <a:solidFill>
            <a:schemeClr val="bg2">
              <a:lumMod val="25000"/>
            </a:schemeClr>
          </a:solidFill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/>
              <a:t>22371,0</a:t>
            </a:r>
            <a:endParaRPr lang="ru-RU" sz="14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660232" y="3068960"/>
            <a:ext cx="1224136" cy="504056"/>
          </a:xfrm>
          <a:prstGeom prst="rect">
            <a:avLst/>
          </a:prstGeom>
          <a:solidFill>
            <a:schemeClr val="bg2">
              <a:lumMod val="25000"/>
            </a:schemeClr>
          </a:solidFill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/>
              <a:t>17273,7</a:t>
            </a:r>
            <a:endParaRPr lang="ru-RU" sz="14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6660232" y="3789040"/>
            <a:ext cx="1224136" cy="504056"/>
          </a:xfrm>
          <a:prstGeom prst="rect">
            <a:avLst/>
          </a:prstGeom>
          <a:solidFill>
            <a:schemeClr val="bg2">
              <a:lumMod val="25000"/>
            </a:schemeClr>
          </a:solidFill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/>
              <a:t>14866,0</a:t>
            </a:r>
            <a:endParaRPr lang="ru-RU" sz="14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7884368" y="2348880"/>
            <a:ext cx="792088" cy="504056"/>
          </a:xfrm>
          <a:prstGeom prst="rect">
            <a:avLst/>
          </a:prstGeom>
          <a:solidFill>
            <a:srgbClr val="0CAEC4"/>
          </a:solidFill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/>
              <a:t>9166,3</a:t>
            </a:r>
            <a:endParaRPr lang="ru-RU" sz="14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7884368" y="3068960"/>
            <a:ext cx="792088" cy="504056"/>
          </a:xfrm>
          <a:prstGeom prst="rect">
            <a:avLst/>
          </a:prstGeom>
          <a:solidFill>
            <a:srgbClr val="0CAEC4"/>
          </a:solidFill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/>
              <a:t>9166,3</a:t>
            </a:r>
            <a:endParaRPr lang="ru-RU" sz="14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7884368" y="3789040"/>
            <a:ext cx="792088" cy="504056"/>
          </a:xfrm>
          <a:prstGeom prst="rect">
            <a:avLst/>
          </a:prstGeom>
          <a:solidFill>
            <a:srgbClr val="0CAEC4"/>
          </a:solidFill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/>
              <a:t>9166,3</a:t>
            </a:r>
            <a:endParaRPr lang="ru-RU" sz="14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611560" y="4509120"/>
            <a:ext cx="8208962" cy="3603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 smtClean="0"/>
              <a:t> </a:t>
            </a:r>
            <a:r>
              <a:rPr lang="ru-RU" sz="1200" dirty="0"/>
              <a:t>С</a:t>
            </a:r>
            <a:r>
              <a:rPr lang="ru-RU" sz="1200" dirty="0" smtClean="0"/>
              <a:t>убвенция </a:t>
            </a:r>
            <a:r>
              <a:rPr lang="ru-RU" sz="1200" dirty="0"/>
              <a:t>на обеспечение </a:t>
            </a:r>
            <a:r>
              <a:rPr lang="ru-RU" sz="1200" dirty="0" smtClean="0"/>
              <a:t> </a:t>
            </a:r>
            <a:r>
              <a:rPr lang="ru-RU" sz="1200" dirty="0"/>
              <a:t>реализации прав на получение общедоступного </a:t>
            </a:r>
            <a:r>
              <a:rPr lang="ru-RU" sz="1200" dirty="0" smtClean="0"/>
              <a:t> </a:t>
            </a:r>
            <a:r>
              <a:rPr lang="ru-RU" sz="1200" dirty="0"/>
              <a:t>дошкольного, общего образования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611560" y="4869160"/>
            <a:ext cx="8208962" cy="288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/>
              <a:t>Субвенции на выполнение переданных полномочий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611560" y="5157192"/>
            <a:ext cx="820896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/>
              <a:t>Субвенции на компенсацию расходов на оплату жилых помещений, отопления и освещения работникам образования и культуры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611560" y="5589240"/>
            <a:ext cx="8208962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/>
              <a:t>Субвенции на обеспечение жильем детей-сирот и детей ,оставшихся без попечения родителей, на содержание ребенка в семье опекуна и приемной семье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611560" y="6021288"/>
            <a:ext cx="8208962" cy="3603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/>
              <a:t>Субвенции на компенсацию части родительской платы за присмотр и уход за детьми в детских дошкольных учреждениях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23528" y="4509120"/>
            <a:ext cx="287338" cy="360363"/>
          </a:xfrm>
          <a:prstGeom prst="rect">
            <a:avLst/>
          </a:prstGeom>
          <a:solidFill>
            <a:srgbClr val="B6388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323528" y="4869160"/>
            <a:ext cx="287338" cy="288925"/>
          </a:xfrm>
          <a:prstGeom prst="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23528" y="5157192"/>
            <a:ext cx="287338" cy="43135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323528" y="5589240"/>
            <a:ext cx="287338" cy="431800"/>
          </a:xfrm>
          <a:prstGeom prst="rect">
            <a:avLst/>
          </a:prstGeom>
          <a:solidFill>
            <a:schemeClr val="bg2">
              <a:lumMod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323528" y="6021288"/>
            <a:ext cx="287338" cy="360363"/>
          </a:xfrm>
          <a:prstGeom prst="rect">
            <a:avLst/>
          </a:prstGeom>
          <a:solidFill>
            <a:srgbClr val="0CAEC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827584" y="2348880"/>
            <a:ext cx="720080" cy="43204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2026 год</a:t>
            </a:r>
            <a:endParaRPr lang="ru-RU" sz="1400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827584" y="2996952"/>
            <a:ext cx="720080" cy="43204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2027год</a:t>
            </a:r>
            <a:endParaRPr lang="ru-RU" sz="14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827584" y="3645024"/>
            <a:ext cx="720080" cy="43204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2028 год</a:t>
            </a:r>
            <a:endParaRPr lang="ru-RU" sz="1400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7956376" y="836712"/>
            <a:ext cx="91440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тыс.руб.</a:t>
            </a:r>
            <a:endParaRPr lang="ru-RU" sz="1400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1691680" y="3068960"/>
            <a:ext cx="2664296" cy="504056"/>
          </a:xfrm>
          <a:prstGeom prst="rect">
            <a:avLst/>
          </a:prstGeom>
          <a:solidFill>
            <a:srgbClr val="B63883"/>
          </a:solidFill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/>
              <a:t>500790,0</a:t>
            </a:r>
            <a:endParaRPr lang="ru-RU" sz="14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251520" y="260648"/>
            <a:ext cx="864096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Субсидии из областного бюджета на 2026-2028 годы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9512" y="836712"/>
            <a:ext cx="3297238" cy="877887"/>
          </a:xfrm>
          <a:prstGeom prst="roundRect">
            <a:avLst/>
          </a:prstGeom>
          <a:solidFill>
            <a:srgbClr val="0CAEC4"/>
          </a:solidFill>
          <a:ln w="38100"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На капитальные вложения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80938" y="836712"/>
            <a:ext cx="3192463" cy="914400"/>
          </a:xfrm>
          <a:prstGeom prst="roundRect">
            <a:avLst/>
          </a:prstGeom>
          <a:solidFill>
            <a:srgbClr val="0CAEC4"/>
          </a:solidFill>
          <a:ln w="38100"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На обеспечение жильем молодых и многодетных семей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96107" y="2204864"/>
            <a:ext cx="3271837" cy="914400"/>
          </a:xfrm>
          <a:prstGeom prst="roundRect">
            <a:avLst/>
          </a:prstGeom>
          <a:solidFill>
            <a:srgbClr val="0CAEC4"/>
          </a:solidFill>
          <a:ln w="38100"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На дорожную </a:t>
            </a: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деятельность и транспорт</a:t>
            </a:r>
            <a:endParaRPr lang="ru-RU" sz="1400" dirty="0">
              <a:solidFill>
                <a:srgbClr val="FFFFFF"/>
              </a:solidFill>
              <a:ea typeface="Microsoft YaHei" pitchFamily="34" charset="-122"/>
              <a:cs typeface="Arial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248101" y="2270085"/>
            <a:ext cx="3165475" cy="798875"/>
          </a:xfrm>
          <a:prstGeom prst="roundRect">
            <a:avLst/>
          </a:prstGeom>
          <a:solidFill>
            <a:srgbClr val="0CAEC4"/>
          </a:solidFill>
          <a:ln w="38100"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На поддержку отрасли культуры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25342" y="3668050"/>
            <a:ext cx="3217863" cy="914400"/>
          </a:xfrm>
          <a:prstGeom prst="roundRect">
            <a:avLst/>
          </a:prstGeom>
          <a:solidFill>
            <a:srgbClr val="0CAEC4"/>
          </a:solidFill>
          <a:ln w="38100"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На поддержку отрасли образования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61159" y="3535955"/>
            <a:ext cx="3341688" cy="1071563"/>
          </a:xfrm>
          <a:prstGeom prst="roundRect">
            <a:avLst/>
          </a:prstGeom>
          <a:solidFill>
            <a:srgbClr val="0CAEC4"/>
          </a:solidFill>
          <a:ln w="38100"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На обеспечение территорий документацией для осуществления градостроительной </a:t>
            </a: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деятельности, межевание, проведение кадастровых работ</a:t>
            </a:r>
            <a:endParaRPr lang="ru-RU" sz="1400" dirty="0">
              <a:solidFill>
                <a:srgbClr val="FFFFFF"/>
              </a:solidFill>
              <a:ea typeface="Microsoft YaHei" pitchFamily="34" charset="-122"/>
              <a:cs typeface="Arial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275072" y="2924291"/>
            <a:ext cx="1152128" cy="460539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2026г.-90210,5</a:t>
            </a:r>
            <a:endParaRPr lang="ru-RU" sz="1600" dirty="0">
              <a:solidFill>
                <a:srgbClr val="FFFFFF"/>
              </a:solidFill>
              <a:ea typeface="Microsoft YaHei" pitchFamily="34" charset="-122"/>
              <a:cs typeface="Arial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117750" y="2968708"/>
            <a:ext cx="1008112" cy="460539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2028 </a:t>
            </a:r>
            <a:r>
              <a:rPr lang="ru-RU" sz="1400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г</a:t>
            </a: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.-37321,7</a:t>
            </a:r>
            <a:endParaRPr lang="ru-RU" sz="1600" dirty="0">
              <a:solidFill>
                <a:srgbClr val="FFFFFF"/>
              </a:solidFill>
              <a:ea typeface="Microsoft YaHei" pitchFamily="34" charset="-122"/>
              <a:cs typeface="Arial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968847" y="2968295"/>
            <a:ext cx="1152128" cy="460539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2027 </a:t>
            </a:r>
            <a:r>
              <a:rPr lang="ru-RU" sz="1400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г.- </a:t>
            </a: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37464,7</a:t>
            </a:r>
            <a:endParaRPr lang="ru-RU" sz="1600" dirty="0">
              <a:solidFill>
                <a:srgbClr val="FFFFFF"/>
              </a:solidFill>
              <a:ea typeface="Microsoft YaHei" pitchFamily="34" charset="-122"/>
              <a:cs typeface="Arial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16719" y="2972404"/>
            <a:ext cx="1152128" cy="460539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2026 </a:t>
            </a:r>
            <a:r>
              <a:rPr lang="ru-RU" sz="1400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г</a:t>
            </a: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.-42546,7</a:t>
            </a:r>
          </a:p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 </a:t>
            </a:r>
            <a:endParaRPr lang="ru-RU" sz="1600" dirty="0">
              <a:solidFill>
                <a:srgbClr val="FFFFFF"/>
              </a:solidFill>
              <a:ea typeface="Microsoft YaHei" pitchFamily="34" charset="-122"/>
              <a:cs typeface="Arial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932960" y="1600935"/>
            <a:ext cx="1008112" cy="460539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2028г</a:t>
            </a:r>
            <a:r>
              <a:rPr lang="ru-RU" sz="1400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.- </a:t>
            </a: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8163,1</a:t>
            </a:r>
            <a:endParaRPr lang="ru-RU" sz="1600" dirty="0">
              <a:solidFill>
                <a:srgbClr val="FFFFFF"/>
              </a:solidFill>
              <a:ea typeface="Microsoft YaHei" pitchFamily="34" charset="-122"/>
              <a:cs typeface="Arial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917692" y="1628800"/>
            <a:ext cx="1008112" cy="460539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2027г.-6686,8</a:t>
            </a:r>
            <a:endParaRPr lang="ru-RU" sz="1600" dirty="0">
              <a:solidFill>
                <a:srgbClr val="FFFFFF"/>
              </a:solidFill>
              <a:ea typeface="Microsoft YaHei" pitchFamily="34" charset="-122"/>
              <a:cs typeface="Arial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796136" y="1614554"/>
            <a:ext cx="1152128" cy="460539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2026 </a:t>
            </a:r>
            <a:r>
              <a:rPr lang="ru-RU" sz="1400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г</a:t>
            </a: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.-10203,8 </a:t>
            </a:r>
            <a:endParaRPr lang="ru-RU" sz="1600" dirty="0">
              <a:solidFill>
                <a:srgbClr val="FFFFFF"/>
              </a:solidFill>
              <a:ea typeface="Microsoft YaHei" pitchFamily="34" charset="-122"/>
              <a:cs typeface="Arial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302821" y="1553029"/>
            <a:ext cx="1152128" cy="460539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2028 </a:t>
            </a:r>
            <a:r>
              <a:rPr lang="ru-RU" sz="1400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г</a:t>
            </a: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.-</a:t>
            </a:r>
          </a:p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22621,0</a:t>
            </a:r>
            <a:endParaRPr lang="ru-RU" sz="1600" dirty="0">
              <a:solidFill>
                <a:srgbClr val="FFFFFF"/>
              </a:solidFill>
              <a:ea typeface="Microsoft YaHei" pitchFamily="34" charset="-122"/>
              <a:cs typeface="Arial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372200" y="2921769"/>
            <a:ext cx="1080120" cy="460539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2027г.-85879,5</a:t>
            </a:r>
            <a:endParaRPr lang="ru-RU" sz="1600" dirty="0">
              <a:solidFill>
                <a:srgbClr val="FFFFFF"/>
              </a:solidFill>
              <a:ea typeface="Microsoft YaHei" pitchFamily="34" charset="-122"/>
              <a:cs typeface="Arial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416316" y="2896453"/>
            <a:ext cx="936104" cy="460539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2028г.-82232,3</a:t>
            </a:r>
            <a:endParaRPr lang="ru-RU" sz="1600" dirty="0">
              <a:solidFill>
                <a:srgbClr val="FFFFFF"/>
              </a:solidFill>
              <a:ea typeface="Microsoft YaHei" pitchFamily="34" charset="-122"/>
              <a:cs typeface="Arial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968009" y="5899594"/>
            <a:ext cx="1080120" cy="460539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2027 </a:t>
            </a:r>
            <a:r>
              <a:rPr lang="ru-RU" sz="1400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г</a:t>
            </a: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.-12828,4</a:t>
            </a:r>
            <a:endParaRPr lang="ru-RU" sz="1600" dirty="0">
              <a:solidFill>
                <a:srgbClr val="FFFFFF"/>
              </a:solidFill>
              <a:ea typeface="Microsoft YaHei" pitchFamily="34" charset="-122"/>
              <a:cs typeface="Arial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288071" y="4377248"/>
            <a:ext cx="1080120" cy="460539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2027 </a:t>
            </a:r>
            <a:r>
              <a:rPr lang="ru-RU" sz="1400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г</a:t>
            </a: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.-103106,1</a:t>
            </a:r>
            <a:endParaRPr lang="ru-RU" sz="1600" dirty="0">
              <a:solidFill>
                <a:srgbClr val="FFFFFF"/>
              </a:solidFill>
              <a:ea typeface="Microsoft YaHei" pitchFamily="34" charset="-122"/>
              <a:cs typeface="Arial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44153" y="4377249"/>
            <a:ext cx="1080120" cy="460539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2026г.-200440,8 </a:t>
            </a:r>
            <a:endParaRPr lang="ru-RU" sz="1600" dirty="0">
              <a:solidFill>
                <a:srgbClr val="FFFFFF"/>
              </a:solidFill>
              <a:ea typeface="Microsoft YaHei" pitchFamily="34" charset="-122"/>
              <a:cs typeface="Arial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7784669" y="4559823"/>
            <a:ext cx="1080120" cy="460539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2028 </a:t>
            </a:r>
            <a:r>
              <a:rPr lang="ru-RU" sz="1400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г</a:t>
            </a: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.-1112,2 </a:t>
            </a:r>
            <a:endParaRPr lang="ru-RU" sz="1600" dirty="0">
              <a:solidFill>
                <a:srgbClr val="FFFFFF"/>
              </a:solidFill>
              <a:ea typeface="Microsoft YaHei" pitchFamily="34" charset="-122"/>
              <a:cs typeface="Arial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655939" y="4564242"/>
            <a:ext cx="1152128" cy="460539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2027 </a:t>
            </a:r>
            <a:r>
              <a:rPr lang="ru-RU" sz="1400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г</a:t>
            </a: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.-1000,0</a:t>
            </a:r>
            <a:endParaRPr lang="ru-RU" sz="1600" dirty="0">
              <a:solidFill>
                <a:srgbClr val="FFFFFF"/>
              </a:solidFill>
              <a:ea typeface="Microsoft YaHei" pitchFamily="34" charset="-122"/>
              <a:cs typeface="Arial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5561159" y="4586046"/>
            <a:ext cx="1152128" cy="460539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2026г.-1652,0 </a:t>
            </a:r>
            <a:endParaRPr lang="ru-RU" sz="1600" dirty="0">
              <a:solidFill>
                <a:srgbClr val="FFFFFF"/>
              </a:solidFill>
              <a:ea typeface="Microsoft YaHei" pitchFamily="34" charset="-122"/>
              <a:cs typeface="Arial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7956376" y="404664"/>
            <a:ext cx="91440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тыс.руб.</a:t>
            </a:r>
            <a:endParaRPr lang="ru-RU" sz="1400" dirty="0"/>
          </a:p>
        </p:txBody>
      </p:sp>
      <p:sp>
        <p:nvSpPr>
          <p:cNvPr id="47" name="Стрелка вниз 46"/>
          <p:cNvSpPr/>
          <p:nvPr/>
        </p:nvSpPr>
        <p:spPr>
          <a:xfrm>
            <a:off x="4427984" y="692696"/>
            <a:ext cx="549775" cy="6048672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>
            <a:off x="3455876" y="1628800"/>
            <a:ext cx="1116124" cy="0"/>
          </a:xfrm>
          <a:prstGeom prst="line">
            <a:avLst/>
          </a:prstGeom>
          <a:ln w="76200"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4860032" y="1844824"/>
            <a:ext cx="936104" cy="0"/>
          </a:xfrm>
          <a:prstGeom prst="line">
            <a:avLst/>
          </a:prstGeom>
          <a:ln w="76200"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4860032" y="3340141"/>
            <a:ext cx="468052" cy="0"/>
          </a:xfrm>
          <a:prstGeom prst="line">
            <a:avLst/>
          </a:prstGeom>
          <a:ln w="76200"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4067944" y="3356992"/>
            <a:ext cx="504056" cy="0"/>
          </a:xfrm>
          <a:prstGeom prst="line">
            <a:avLst/>
          </a:prstGeom>
          <a:ln w="76200"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3455876" y="4748528"/>
            <a:ext cx="1152128" cy="0"/>
          </a:xfrm>
          <a:prstGeom prst="line">
            <a:avLst/>
          </a:prstGeom>
          <a:ln w="76200"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4852057" y="5008778"/>
            <a:ext cx="792088" cy="0"/>
          </a:xfrm>
          <a:prstGeom prst="line">
            <a:avLst/>
          </a:prstGeom>
          <a:ln w="76200"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Скругленный прямоугольник 39"/>
          <p:cNvSpPr/>
          <p:nvPr/>
        </p:nvSpPr>
        <p:spPr>
          <a:xfrm>
            <a:off x="813850" y="5170055"/>
            <a:ext cx="3217863" cy="698376"/>
          </a:xfrm>
          <a:prstGeom prst="roundRect">
            <a:avLst/>
          </a:prstGeom>
          <a:solidFill>
            <a:srgbClr val="0CAEC4"/>
          </a:solidFill>
          <a:ln w="38100"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На поддержку </a:t>
            </a: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коммунального хозяйства</a:t>
            </a:r>
            <a:endParaRPr lang="ru-RU" sz="1400" dirty="0">
              <a:solidFill>
                <a:srgbClr val="FFFFFF"/>
              </a:solidFill>
              <a:ea typeface="Microsoft YaHei" pitchFamily="34" charset="-122"/>
              <a:cs typeface="Arial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1920255" y="5899594"/>
            <a:ext cx="1080120" cy="460539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2026 </a:t>
            </a:r>
            <a:r>
              <a:rPr lang="ru-RU" sz="1400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г</a:t>
            </a: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.-33421,7</a:t>
            </a:r>
            <a:endParaRPr lang="ru-RU" sz="1600" dirty="0">
              <a:solidFill>
                <a:srgbClr val="FFFFFF"/>
              </a:solidFill>
              <a:ea typeface="Microsoft YaHei" pitchFamily="34" charset="-122"/>
              <a:cs typeface="Arial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2368191" y="4377249"/>
            <a:ext cx="1080120" cy="460539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2028 </a:t>
            </a:r>
            <a:r>
              <a:rPr lang="ru-RU" sz="1400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г</a:t>
            </a: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.-27174,3 </a:t>
            </a:r>
            <a:endParaRPr lang="ru-RU" sz="1600" dirty="0">
              <a:solidFill>
                <a:srgbClr val="FFFFFF"/>
              </a:solidFill>
              <a:ea typeface="Microsoft YaHei" pitchFamily="34" charset="-122"/>
              <a:cs typeface="Arial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5620643" y="5159916"/>
            <a:ext cx="3271837" cy="739678"/>
          </a:xfrm>
          <a:prstGeom prst="roundRect">
            <a:avLst/>
          </a:prstGeom>
          <a:solidFill>
            <a:srgbClr val="0CAEC4"/>
          </a:solidFill>
          <a:ln w="38100"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На </a:t>
            </a: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поддержку отрасли физической культуры и спорта</a:t>
            </a:r>
            <a:endParaRPr lang="ru-RU" sz="1400" dirty="0">
              <a:solidFill>
                <a:srgbClr val="FFFFFF"/>
              </a:solidFill>
              <a:ea typeface="Microsoft YaHei" pitchFamily="34" charset="-122"/>
              <a:cs typeface="Arial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5620643" y="5919168"/>
            <a:ext cx="1035296" cy="460539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2026г.-4942,9 </a:t>
            </a:r>
            <a:endParaRPr lang="ru-RU" sz="1600" dirty="0">
              <a:solidFill>
                <a:srgbClr val="FFFFFF"/>
              </a:solidFill>
              <a:ea typeface="Microsoft YaHei" pitchFamily="34" charset="-122"/>
              <a:cs typeface="Arial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665811" y="5923041"/>
            <a:ext cx="1152128" cy="460539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2027 </a:t>
            </a:r>
            <a:r>
              <a:rPr lang="ru-RU" sz="1400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г</a:t>
            </a: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.-2130,2</a:t>
            </a:r>
            <a:endParaRPr lang="ru-RU" sz="1600" dirty="0">
              <a:solidFill>
                <a:srgbClr val="FFFFFF"/>
              </a:solidFill>
              <a:ea typeface="Microsoft YaHei" pitchFamily="34" charset="-122"/>
              <a:cs typeface="Arial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801107" y="5923041"/>
            <a:ext cx="1020853" cy="460539"/>
          </a:xfrm>
          <a:prstGeom prst="roundRect">
            <a:avLst/>
          </a:prstGeom>
          <a:solidFill>
            <a:schemeClr val="accent4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2028 </a:t>
            </a:r>
            <a:r>
              <a:rPr lang="ru-RU" sz="1400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г</a:t>
            </a: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.-2130,2</a:t>
            </a:r>
            <a:endParaRPr lang="ru-RU" sz="1600" dirty="0">
              <a:solidFill>
                <a:srgbClr val="FFFFFF"/>
              </a:solidFill>
              <a:ea typeface="Microsoft YaHei" pitchFamily="34" charset="-122"/>
              <a:cs typeface="Arial" charset="0"/>
            </a:endParaRPr>
          </a:p>
        </p:txBody>
      </p:sp>
      <p:cxnSp>
        <p:nvCxnSpPr>
          <p:cNvPr id="56" name="Прямая соединительная линия 55"/>
          <p:cNvCxnSpPr/>
          <p:nvPr/>
        </p:nvCxnSpPr>
        <p:spPr>
          <a:xfrm>
            <a:off x="4067944" y="6274427"/>
            <a:ext cx="504056" cy="0"/>
          </a:xfrm>
          <a:prstGeom prst="line">
            <a:avLst/>
          </a:prstGeom>
          <a:ln w="76200"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4852057" y="6314298"/>
            <a:ext cx="800063" cy="0"/>
          </a:xfrm>
          <a:prstGeom prst="line">
            <a:avLst/>
          </a:prstGeom>
          <a:ln w="76200"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35292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Иные межбюджетные трансферты на 2026-2028 годы</a:t>
            </a:r>
            <a:endParaRPr lang="ru-RU" dirty="0"/>
          </a:p>
        </p:txBody>
      </p:sp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397816741"/>
              </p:ext>
            </p:extLst>
          </p:nvPr>
        </p:nvGraphicFramePr>
        <p:xfrm>
          <a:off x="107504" y="1396999"/>
          <a:ext cx="8928992" cy="46095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Diagram group"/>
          <p:cNvGrpSpPr/>
          <p:nvPr/>
        </p:nvGrpSpPr>
        <p:grpSpPr>
          <a:xfrm>
            <a:off x="4139952" y="4293096"/>
            <a:ext cx="2548880" cy="1625600"/>
            <a:chOff x="0" y="1219199"/>
            <a:chExt cx="1828800" cy="1625600"/>
          </a:xfrm>
          <a:scene3d>
            <a:camera prst="isometricOffAxis2Left" zoom="95000"/>
            <a:lightRig rig="flat" dir="t"/>
          </a:scene3d>
        </p:grpSpPr>
        <p:grpSp>
          <p:nvGrpSpPr>
            <p:cNvPr id="5" name="Группа 10"/>
            <p:cNvGrpSpPr/>
            <p:nvPr/>
          </p:nvGrpSpPr>
          <p:grpSpPr>
            <a:xfrm>
              <a:off x="0" y="1219199"/>
              <a:ext cx="1828800" cy="1625600"/>
              <a:chOff x="0" y="1219199"/>
              <a:chExt cx="1828800" cy="1625600"/>
            </a:xfrm>
          </p:grpSpPr>
          <p:sp>
            <p:nvSpPr>
              <p:cNvPr id="12" name="Скругленный прямоугольник 11"/>
              <p:cNvSpPr/>
              <p:nvPr/>
            </p:nvSpPr>
            <p:spPr>
              <a:xfrm>
                <a:off x="0" y="1219199"/>
                <a:ext cx="1828800" cy="1625600"/>
              </a:xfrm>
              <a:prstGeom prst="roundRect">
                <a:avLst/>
              </a:prstGeom>
              <a:solidFill>
                <a:srgbClr val="00B050"/>
              </a:solidFill>
              <a:sp3d extrusionH="381000" contourW="38100" prstMaterial="matte">
                <a:contourClr>
                  <a:schemeClr val="lt1"/>
                </a:contourClr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ru-RU" sz="1600" dirty="0" smtClean="0"/>
                  <a:t>Организация в границах поселения </a:t>
                </a:r>
                <a:r>
                  <a:rPr lang="ru-RU" sz="1600" dirty="0" err="1" smtClean="0"/>
                  <a:t>электро-,тепло</a:t>
                </a:r>
                <a:r>
                  <a:rPr lang="ru-RU" sz="1600" dirty="0" smtClean="0"/>
                  <a:t>-, </a:t>
                </a:r>
                <a:r>
                  <a:rPr lang="ru-RU" sz="1600" dirty="0" err="1" smtClean="0"/>
                  <a:t>газо</a:t>
                </a:r>
                <a:r>
                  <a:rPr lang="ru-RU" sz="1600" dirty="0" smtClean="0"/>
                  <a:t>- и водоснабжения населения</a:t>
                </a:r>
                <a:endParaRPr lang="ru-RU" sz="1600" dirty="0"/>
              </a:p>
            </p:txBody>
          </p:sp>
          <p:sp>
            <p:nvSpPr>
              <p:cNvPr id="13" name="Скругленный прямоугольник 4"/>
              <p:cNvSpPr/>
              <p:nvPr/>
            </p:nvSpPr>
            <p:spPr>
              <a:xfrm>
                <a:off x="79355" y="1298554"/>
                <a:ext cx="1670090" cy="1466890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48590" tIns="148590" rIns="148590" bIns="148590" numCol="1" spcCol="1270" anchor="ctr" anchorCtr="0">
                <a:noAutofit/>
              </a:bodyPr>
              <a:lstStyle/>
              <a:p>
                <a:pPr lvl="0" algn="ctr" defTabSz="1733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ru-RU" sz="3900" kern="1200"/>
              </a:p>
            </p:txBody>
          </p:sp>
        </p:grpSp>
      </p:grpSp>
      <p:grpSp>
        <p:nvGrpSpPr>
          <p:cNvPr id="6" name="Diagram group"/>
          <p:cNvGrpSpPr/>
          <p:nvPr/>
        </p:nvGrpSpPr>
        <p:grpSpPr>
          <a:xfrm>
            <a:off x="746119" y="4077072"/>
            <a:ext cx="3384376" cy="2160240"/>
            <a:chOff x="2111898" y="1239910"/>
            <a:chExt cx="1828800" cy="1625600"/>
          </a:xfrm>
          <a:scene3d>
            <a:camera prst="isometricOffAxis2Left" zoom="95000"/>
            <a:lightRig rig="flat" dir="t"/>
          </a:scene3d>
        </p:grpSpPr>
        <p:grpSp>
          <p:nvGrpSpPr>
            <p:cNvPr id="7" name="Группа 14"/>
            <p:cNvGrpSpPr/>
            <p:nvPr/>
          </p:nvGrpSpPr>
          <p:grpSpPr>
            <a:xfrm>
              <a:off x="2111898" y="1239910"/>
              <a:ext cx="1828800" cy="1625600"/>
              <a:chOff x="2111898" y="1239910"/>
              <a:chExt cx="1828800" cy="1625600"/>
            </a:xfrm>
          </p:grpSpPr>
          <p:sp>
            <p:nvSpPr>
              <p:cNvPr id="17" name="Скругленный прямоугольник 16"/>
              <p:cNvSpPr/>
              <p:nvPr/>
            </p:nvSpPr>
            <p:spPr>
              <a:xfrm>
                <a:off x="2111898" y="1239910"/>
                <a:ext cx="1828800" cy="1625600"/>
              </a:xfrm>
              <a:prstGeom prst="roundRect">
                <a:avLst/>
              </a:prstGeom>
              <a:solidFill>
                <a:srgbClr val="00B050"/>
              </a:solidFill>
              <a:sp3d extrusionH="381000" contourW="38100" prstMaterial="matte">
                <a:contourClr>
                  <a:schemeClr val="lt1"/>
                </a:contourClr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ru-RU" sz="1600" dirty="0" smtClean="0"/>
                  <a:t>Учреждение печатного средства массовой информации для опубликования муниципальных правовых актов, доведения до сведения жителей  официальной информации  о развитии муниципального образования</a:t>
                </a:r>
                <a:endParaRPr lang="ru-RU" sz="1600" dirty="0"/>
              </a:p>
            </p:txBody>
          </p:sp>
          <p:sp>
            <p:nvSpPr>
              <p:cNvPr id="18" name="Скругленный прямоугольник 4"/>
              <p:cNvSpPr/>
              <p:nvPr/>
            </p:nvSpPr>
            <p:spPr>
              <a:xfrm>
                <a:off x="2191253" y="1319265"/>
                <a:ext cx="1670090" cy="1466890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48590" tIns="148590" rIns="148590" bIns="148590" numCol="1" spcCol="1270" anchor="ctr" anchorCtr="0">
                <a:noAutofit/>
              </a:bodyPr>
              <a:lstStyle/>
              <a:p>
                <a:pPr lvl="0" algn="ctr" defTabSz="1733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ru-RU" sz="3900" kern="1200"/>
              </a:p>
            </p:txBody>
          </p:sp>
        </p:grpSp>
      </p:grpSp>
      <p:sp>
        <p:nvSpPr>
          <p:cNvPr id="19" name="Правая фигурная скобка 18"/>
          <p:cNvSpPr/>
          <p:nvPr/>
        </p:nvSpPr>
        <p:spPr>
          <a:xfrm>
            <a:off x="251520" y="1844824"/>
            <a:ext cx="504056" cy="3240360"/>
          </a:xfrm>
          <a:prstGeom prst="righ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Левая фигурная скобка 19"/>
          <p:cNvSpPr/>
          <p:nvPr/>
        </p:nvSpPr>
        <p:spPr>
          <a:xfrm>
            <a:off x="8460432" y="1700808"/>
            <a:ext cx="576064" cy="3600400"/>
          </a:xfrm>
          <a:prstGeom prst="lef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 rot="16200000">
            <a:off x="-1332656" y="3284984"/>
            <a:ext cx="3240360" cy="36004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Бюджеты поселений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 rot="5400000">
            <a:off x="7056276" y="3320988"/>
            <a:ext cx="3600400" cy="36004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Бюджет муниципального района</a:t>
            </a:r>
            <a:endParaRPr lang="ru-RU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 rot="510541">
            <a:off x="1115616" y="2348880"/>
            <a:ext cx="1584176" cy="28803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5912,6 тыс.руб.</a:t>
            </a:r>
            <a:endParaRPr lang="ru-RU" sz="16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 rot="467820">
            <a:off x="2844008" y="2349158"/>
            <a:ext cx="1728192" cy="28803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76713,3 тыс.руб.</a:t>
            </a:r>
            <a:endParaRPr lang="ru-RU" sz="1600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 rot="636308">
            <a:off x="4938259" y="2714421"/>
            <a:ext cx="1651558" cy="28803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2000,0 тыс.руб.</a:t>
            </a:r>
            <a:endParaRPr lang="ru-RU" sz="1600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 rot="422337">
            <a:off x="1559342" y="5925308"/>
            <a:ext cx="1584176" cy="28803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1800,0 тыс.руб.</a:t>
            </a:r>
            <a:endParaRPr lang="ru-RU" sz="1600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 rot="546404">
            <a:off x="4716016" y="5589240"/>
            <a:ext cx="1656184" cy="28803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13542,6 тыс.руб.</a:t>
            </a:r>
            <a:endParaRPr lang="ru-RU" sz="1600" dirty="0"/>
          </a:p>
        </p:txBody>
      </p:sp>
      <p:sp>
        <p:nvSpPr>
          <p:cNvPr id="28" name="Стрелка вправо 27"/>
          <p:cNvSpPr/>
          <p:nvPr/>
        </p:nvSpPr>
        <p:spPr>
          <a:xfrm rot="471451">
            <a:off x="2081952" y="1403933"/>
            <a:ext cx="4134261" cy="726206"/>
          </a:xfrm>
          <a:prstGeom prst="rightArrow">
            <a:avLst/>
          </a:prstGeom>
          <a:solidFill>
            <a:schemeClr val="bg2">
              <a:lumMod val="5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108830,6 тыс.руб.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 rot="657926">
            <a:off x="6709820" y="3066716"/>
            <a:ext cx="1512168" cy="3658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8862,1 </a:t>
            </a:r>
            <a:r>
              <a:rPr lang="ru-RU" sz="1600" dirty="0" err="1" smtClean="0"/>
              <a:t>тыс.руб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547664" y="116632"/>
            <a:ext cx="540060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ОСНОВНЫЕ ТЕРМИНЫ</a:t>
            </a:r>
            <a:endParaRPr lang="ru-RU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131840" y="764704"/>
            <a:ext cx="5760640" cy="57606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БЮДЖЕТ</a:t>
            </a:r>
            <a:r>
              <a:rPr lang="ru-RU" sz="1400" dirty="0" smtClean="0"/>
              <a:t> – форма образования и расходования денежных средств для решения задач и функций государства и местного самоуправления</a:t>
            </a:r>
            <a:endParaRPr lang="ru-RU" sz="1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851920" y="1412776"/>
            <a:ext cx="5112568" cy="50405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FF00"/>
                </a:solidFill>
              </a:rPr>
              <a:t>БЮДЖЕТ</a:t>
            </a:r>
            <a:r>
              <a:rPr lang="ru-RU" sz="1400" dirty="0" smtClean="0"/>
              <a:t> – план доходов и расходов на определенный период</a:t>
            </a:r>
            <a:endParaRPr lang="ru-RU" sz="14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1560" y="1988840"/>
            <a:ext cx="8064896" cy="93610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3399"/>
                </a:solidFill>
              </a:rPr>
              <a:t>БЮДЖЕТ</a:t>
            </a:r>
            <a:r>
              <a:rPr lang="ru-RU" dirty="0" smtClean="0"/>
              <a:t>  </a:t>
            </a:r>
            <a:r>
              <a:rPr lang="ru-RU" sz="1400" dirty="0" smtClean="0"/>
              <a:t>имеет каждое публично-правовое образование :</a:t>
            </a:r>
          </a:p>
          <a:p>
            <a:pPr marL="342900" indent="-342900" algn="ctr">
              <a:buAutoNum type="arabicParenR"/>
            </a:pPr>
            <a:r>
              <a:rPr lang="ru-RU" sz="1400" dirty="0" smtClean="0"/>
              <a:t>Российская Федерация – федеральный бюджет;</a:t>
            </a:r>
          </a:p>
          <a:p>
            <a:pPr marL="342900" indent="-342900" algn="ctr">
              <a:buAutoNum type="arabicParenR"/>
            </a:pPr>
            <a:r>
              <a:rPr lang="ru-RU" sz="1400" dirty="0" smtClean="0"/>
              <a:t>Субъекты Российской Федерации – областной, краевой, республиканский бюджеты ;</a:t>
            </a:r>
          </a:p>
          <a:p>
            <a:pPr marL="342900" indent="-342900" algn="ctr"/>
            <a:r>
              <a:rPr lang="ru-RU" sz="1400" dirty="0" smtClean="0"/>
              <a:t>3) муниципальные  районы, городские округа, городские и сельские поселения – местные бюджеты</a:t>
            </a:r>
            <a:endParaRPr lang="ru-RU" sz="14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9552" y="2996952"/>
            <a:ext cx="8280920" cy="50405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Консолидированный бюджет</a:t>
            </a:r>
            <a:r>
              <a:rPr lang="ru-RU" dirty="0" smtClean="0"/>
              <a:t> – </a:t>
            </a:r>
            <a:r>
              <a:rPr lang="ru-RU" sz="1400" dirty="0" smtClean="0"/>
              <a:t>включает в себя бюджет района и бюджеты муниципальных образований поселений, входящих в состав района</a:t>
            </a:r>
            <a:endParaRPr lang="ru-RU" sz="14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15616" y="3573016"/>
            <a:ext cx="7344816" cy="57606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Доходы бюджета </a:t>
            </a:r>
            <a:r>
              <a:rPr lang="ru-RU" dirty="0" smtClean="0"/>
              <a:t>– </a:t>
            </a:r>
            <a:r>
              <a:rPr lang="ru-RU" sz="1400" dirty="0" smtClean="0"/>
              <a:t>поступающие от населения, организаций, учреждений денежные средства в виде налогов, неналоговых поступлений, безвозмездных поступлений</a:t>
            </a:r>
            <a:endParaRPr lang="ru-RU" sz="14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15616" y="4221088"/>
            <a:ext cx="6264696" cy="28803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/>
                </a:solidFill>
              </a:rPr>
              <a:t>Расходы бюджета  </a:t>
            </a:r>
            <a:r>
              <a:rPr lang="ru-RU" dirty="0" smtClean="0"/>
              <a:t>- </a:t>
            </a:r>
            <a:r>
              <a:rPr lang="ru-RU" sz="1400" dirty="0" smtClean="0"/>
              <a:t>выплачиваемые из бюджета денежные средства</a:t>
            </a:r>
            <a:endParaRPr lang="ru-RU" sz="1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7544" y="4581128"/>
            <a:ext cx="3600400" cy="50405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Дефицит бюджета </a:t>
            </a:r>
            <a:r>
              <a:rPr lang="ru-RU" dirty="0" smtClean="0"/>
              <a:t>– </a:t>
            </a:r>
            <a:r>
              <a:rPr lang="ru-RU" sz="1400" dirty="0" smtClean="0"/>
              <a:t>превышение расходов бюджета над его доходами</a:t>
            </a:r>
            <a:endParaRPr lang="ru-RU" sz="14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292080" y="4581128"/>
            <a:ext cx="3600400" cy="55436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</a:rPr>
              <a:t>Профицит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 бюджета </a:t>
            </a:r>
            <a:r>
              <a:rPr lang="ru-RU" dirty="0" smtClean="0"/>
              <a:t>– </a:t>
            </a:r>
            <a:r>
              <a:rPr lang="ru-RU" sz="1400" dirty="0" smtClean="0"/>
              <a:t>превышение доходов бюджета над его расходами</a:t>
            </a:r>
            <a:endParaRPr lang="ru-RU" sz="14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23528" y="5301208"/>
            <a:ext cx="8568952" cy="86409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Муниципальная программа </a:t>
            </a:r>
            <a:r>
              <a:rPr lang="ru-RU" sz="1400" dirty="0" smtClean="0"/>
              <a:t>– документ муниципального стратегического планирования, представляющий собой комплекс взаимоувязанных по задачам, срокам и ресурсам мероприятий и инструментов, реализуемых органами местного самоуправления в целях достижения целей и задач социально-экономического развития муниципального образования в определенной сфере деятельности</a:t>
            </a:r>
            <a:endParaRPr lang="ru-RU" sz="1400" dirty="0"/>
          </a:p>
        </p:txBody>
      </p:sp>
      <p:sp>
        <p:nvSpPr>
          <p:cNvPr id="13" name="Стрелка вниз 12"/>
          <p:cNvSpPr/>
          <p:nvPr/>
        </p:nvSpPr>
        <p:spPr>
          <a:xfrm flipH="1">
            <a:off x="1115616" y="6309320"/>
            <a:ext cx="962392" cy="432048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flipH="1">
            <a:off x="3923928" y="6309320"/>
            <a:ext cx="962392" cy="432048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 flipH="1">
            <a:off x="6876256" y="6309320"/>
            <a:ext cx="962392" cy="432048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35292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Расходы районного бюджета</a:t>
            </a:r>
            <a:endParaRPr lang="ru-RU" sz="2400" dirty="0"/>
          </a:p>
        </p:txBody>
      </p:sp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139425986"/>
              </p:ext>
            </p:extLst>
          </p:nvPr>
        </p:nvGraphicFramePr>
        <p:xfrm>
          <a:off x="611560" y="1556792"/>
          <a:ext cx="4968552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Скругленный прямоугольник 12"/>
          <p:cNvSpPr/>
          <p:nvPr/>
        </p:nvSpPr>
        <p:spPr>
          <a:xfrm>
            <a:off x="6084168" y="1916832"/>
            <a:ext cx="2304256" cy="1080120"/>
          </a:xfrm>
          <a:prstGeom prst="roundRect">
            <a:avLst>
              <a:gd name="adj" fmla="val 10000"/>
            </a:avLst>
          </a:prstGeom>
          <a:solidFill>
            <a:schemeClr val="accent5">
              <a:lumMod val="50000"/>
            </a:schemeClr>
          </a:solidFill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4000" dirty="0" smtClean="0"/>
              <a:t>2028 год</a:t>
            </a:r>
            <a:endParaRPr lang="ru-RU" sz="4000" dirty="0"/>
          </a:p>
        </p:txBody>
      </p:sp>
      <p:sp>
        <p:nvSpPr>
          <p:cNvPr id="15" name="Прямая соединительная линия 3"/>
          <p:cNvSpPr/>
          <p:nvPr/>
        </p:nvSpPr>
        <p:spPr>
          <a:xfrm>
            <a:off x="6300192" y="2996952"/>
            <a:ext cx="244702" cy="211217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256187"/>
                </a:lnTo>
                <a:lnTo>
                  <a:pt x="244702" y="2256187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Скругленный прямоугольник 16"/>
          <p:cNvSpPr/>
          <p:nvPr/>
        </p:nvSpPr>
        <p:spPr>
          <a:xfrm>
            <a:off x="6444208" y="3212976"/>
            <a:ext cx="1872208" cy="1080120"/>
          </a:xfrm>
          <a:prstGeom prst="roundRect">
            <a:avLst/>
          </a:prstGeom>
          <a:solidFill>
            <a:srgbClr val="BC5908"/>
          </a:solidFill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Программные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расходы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1874369,4 тыс.руб.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516216" y="4581128"/>
            <a:ext cx="1800200" cy="108012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solidFill>
                  <a:schemeClr val="tx1"/>
                </a:solidFill>
              </a:rPr>
              <a:t>Непрограммные</a:t>
            </a:r>
            <a:endParaRPr lang="ru-RU" sz="1600" dirty="0" smtClean="0">
              <a:solidFill>
                <a:schemeClr val="tx1"/>
              </a:solidFill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расходы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132911,6 тыс.руб.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0" name="Скругленная прямоугольная выноска 19"/>
          <p:cNvSpPr/>
          <p:nvPr/>
        </p:nvSpPr>
        <p:spPr>
          <a:xfrm>
            <a:off x="2843808" y="3356992"/>
            <a:ext cx="648072" cy="540640"/>
          </a:xfrm>
          <a:prstGeom prst="wedgeRoundRectCallout">
            <a:avLst>
              <a:gd name="adj1" fmla="val -59634"/>
              <a:gd name="adj2" fmla="val 79913"/>
              <a:gd name="adj3" fmla="val 16667"/>
            </a:avLst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93,9%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Скругленная прямоугольная выноска 20"/>
          <p:cNvSpPr/>
          <p:nvPr/>
        </p:nvSpPr>
        <p:spPr>
          <a:xfrm>
            <a:off x="2915816" y="5805264"/>
            <a:ext cx="648072" cy="504056"/>
          </a:xfrm>
          <a:prstGeom prst="wedgeRoundRectCallout">
            <a:avLst>
              <a:gd name="adj1" fmla="val -117249"/>
              <a:gd name="adj2" fmla="val -106815"/>
              <a:gd name="adj3" fmla="val 16667"/>
            </a:avLst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6,1 %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Скругленная прямоугольная выноска 21"/>
          <p:cNvSpPr/>
          <p:nvPr/>
        </p:nvSpPr>
        <p:spPr>
          <a:xfrm>
            <a:off x="5436096" y="5805264"/>
            <a:ext cx="648072" cy="504056"/>
          </a:xfrm>
          <a:prstGeom prst="wedgeRoundRectCallout">
            <a:avLst>
              <a:gd name="adj1" fmla="val -129007"/>
              <a:gd name="adj2" fmla="val -103791"/>
              <a:gd name="adj3" fmla="val 16667"/>
            </a:avLst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6,7 %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Скругленная прямоугольная выноска 22"/>
          <p:cNvSpPr/>
          <p:nvPr/>
        </p:nvSpPr>
        <p:spPr>
          <a:xfrm>
            <a:off x="8172400" y="5805264"/>
            <a:ext cx="648072" cy="504056"/>
          </a:xfrm>
          <a:prstGeom prst="wedgeRoundRectCallout">
            <a:avLst>
              <a:gd name="adj1" fmla="val -103139"/>
              <a:gd name="adj2" fmla="val -82627"/>
              <a:gd name="adj3" fmla="val 16667"/>
            </a:avLst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6,6 %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4" name="Скругленная прямоугольная выноска 23"/>
          <p:cNvSpPr/>
          <p:nvPr/>
        </p:nvSpPr>
        <p:spPr>
          <a:xfrm>
            <a:off x="5580112" y="3356992"/>
            <a:ext cx="648072" cy="540640"/>
          </a:xfrm>
          <a:prstGeom prst="wedgeRoundRectCallout">
            <a:avLst>
              <a:gd name="adj1" fmla="val -59634"/>
              <a:gd name="adj2" fmla="val 79913"/>
              <a:gd name="adj3" fmla="val 16667"/>
            </a:avLst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93,3%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5" name="Скругленная прямоугольная выноска 24"/>
          <p:cNvSpPr/>
          <p:nvPr/>
        </p:nvSpPr>
        <p:spPr>
          <a:xfrm>
            <a:off x="8316416" y="3356992"/>
            <a:ext cx="648072" cy="540640"/>
          </a:xfrm>
          <a:prstGeom prst="wedgeRoundRectCallout">
            <a:avLst>
              <a:gd name="adj1" fmla="val -59634"/>
              <a:gd name="adj2" fmla="val 79913"/>
              <a:gd name="adj3" fmla="val 16667"/>
            </a:avLst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93,4%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6300192" y="3645024"/>
            <a:ext cx="14401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Шестиугольник 7"/>
          <p:cNvSpPr/>
          <p:nvPr/>
        </p:nvSpPr>
        <p:spPr>
          <a:xfrm rot="5400000">
            <a:off x="395536" y="2276872"/>
            <a:ext cx="1872208" cy="1728192"/>
          </a:xfrm>
          <a:prstGeom prst="hexagon">
            <a:avLst/>
          </a:prstGeom>
          <a:solidFill>
            <a:srgbClr val="E6AF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Социальной </a:t>
            </a:r>
            <a:r>
              <a:rPr lang="ru-RU" sz="1600" dirty="0" err="1" smtClean="0"/>
              <a:t>направлен-ности</a:t>
            </a:r>
            <a:endParaRPr lang="ru-RU" sz="1600" dirty="0"/>
          </a:p>
        </p:txBody>
      </p:sp>
      <p:sp>
        <p:nvSpPr>
          <p:cNvPr id="9" name="Шестиугольник 8"/>
          <p:cNvSpPr/>
          <p:nvPr/>
        </p:nvSpPr>
        <p:spPr>
          <a:xfrm rot="5400000">
            <a:off x="2601488" y="2231160"/>
            <a:ext cx="1924800" cy="1728192"/>
          </a:xfrm>
          <a:prstGeom prst="hexagon">
            <a:avLst/>
          </a:prstGeom>
          <a:solidFill>
            <a:srgbClr val="E6AF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Поддержка отраслей экономики</a:t>
            </a:r>
            <a:endParaRPr lang="ru-RU" sz="1600" dirty="0"/>
          </a:p>
        </p:txBody>
      </p:sp>
      <p:sp>
        <p:nvSpPr>
          <p:cNvPr id="10" name="Шестиугольник 9"/>
          <p:cNvSpPr/>
          <p:nvPr/>
        </p:nvSpPr>
        <p:spPr>
          <a:xfrm rot="5400000">
            <a:off x="4905744" y="2231160"/>
            <a:ext cx="1924800" cy="1728192"/>
          </a:xfrm>
          <a:prstGeom prst="hexagon">
            <a:avLst/>
          </a:prstGeom>
          <a:solidFill>
            <a:srgbClr val="E6AF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/>
              <a:t>Обеспечение безопасных условий </a:t>
            </a:r>
            <a:r>
              <a:rPr lang="ru-RU" sz="1400" dirty="0" err="1" smtClean="0"/>
              <a:t>жизнедея-тельности</a:t>
            </a:r>
            <a:endParaRPr lang="ru-RU" sz="1400" dirty="0"/>
          </a:p>
        </p:txBody>
      </p:sp>
      <p:sp>
        <p:nvSpPr>
          <p:cNvPr id="11" name="Шестиугольник 10"/>
          <p:cNvSpPr/>
          <p:nvPr/>
        </p:nvSpPr>
        <p:spPr>
          <a:xfrm rot="5400000">
            <a:off x="7065984" y="2231160"/>
            <a:ext cx="1924800" cy="1728192"/>
          </a:xfrm>
          <a:prstGeom prst="hexagon">
            <a:avLst/>
          </a:prstGeom>
          <a:solidFill>
            <a:srgbClr val="E6AF0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Общего характера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39552" y="1124744"/>
            <a:ext cx="8136904" cy="914400"/>
          </a:xfrm>
          <a:prstGeom prst="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/>
              <a:t>Районный бюджет – это программный бюджет. Составление бюджета в программном варианте позволяет контролировать достижение целей и задач муниципальной политики в целом по сферам деятельности.</a:t>
            </a:r>
            <a:endParaRPr lang="ru-RU" dirty="0"/>
          </a:p>
        </p:txBody>
      </p:sp>
      <p:sp>
        <p:nvSpPr>
          <p:cNvPr id="13" name="Нашивка 12"/>
          <p:cNvSpPr/>
          <p:nvPr/>
        </p:nvSpPr>
        <p:spPr>
          <a:xfrm rot="5400000">
            <a:off x="175473" y="3206149"/>
            <a:ext cx="2304256" cy="2016224"/>
          </a:xfrm>
          <a:prstGeom prst="chevron">
            <a:avLst>
              <a:gd name="adj" fmla="val 65038"/>
            </a:avLst>
          </a:prstGeom>
          <a:solidFill>
            <a:srgbClr val="00F07E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7</a:t>
            </a:r>
          </a:p>
          <a:p>
            <a:pPr algn="ctr"/>
            <a:endParaRPr lang="ru-RU" sz="40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7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14" name="Нашивка 13"/>
          <p:cNvSpPr/>
          <p:nvPr/>
        </p:nvSpPr>
        <p:spPr>
          <a:xfrm rot="5400000">
            <a:off x="2339752" y="3212976"/>
            <a:ext cx="2304256" cy="2016224"/>
          </a:xfrm>
          <a:prstGeom prst="chevron">
            <a:avLst>
              <a:gd name="adj" fmla="val 65038"/>
            </a:avLst>
          </a:prstGeom>
          <a:solidFill>
            <a:srgbClr val="00F07E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sz="32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10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15" name="Нашивка 14"/>
          <p:cNvSpPr/>
          <p:nvPr/>
        </p:nvSpPr>
        <p:spPr>
          <a:xfrm rot="5400000">
            <a:off x="4680012" y="3248980"/>
            <a:ext cx="2232248" cy="2016224"/>
          </a:xfrm>
          <a:prstGeom prst="chevron">
            <a:avLst>
              <a:gd name="adj" fmla="val 65038"/>
            </a:avLst>
          </a:prstGeom>
          <a:solidFill>
            <a:srgbClr val="00F07E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6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17" name="Нашивка 16"/>
          <p:cNvSpPr/>
          <p:nvPr/>
        </p:nvSpPr>
        <p:spPr>
          <a:xfrm rot="5400000">
            <a:off x="6840252" y="3248980"/>
            <a:ext cx="2304256" cy="1944216"/>
          </a:xfrm>
          <a:prstGeom prst="chevron">
            <a:avLst>
              <a:gd name="adj" fmla="val 65038"/>
            </a:avLst>
          </a:prstGeom>
          <a:solidFill>
            <a:srgbClr val="00F07E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sz="32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4000" b="1" dirty="0">
                <a:solidFill>
                  <a:srgbClr val="7030A0"/>
                </a:solidFill>
              </a:rPr>
              <a:t>2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23528" y="332656"/>
            <a:ext cx="84249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Муниципальные программы </a:t>
            </a:r>
            <a:r>
              <a:rPr lang="ru-RU" dirty="0" err="1" smtClean="0"/>
              <a:t>Ковровского</a:t>
            </a:r>
            <a:r>
              <a:rPr lang="ru-RU" smtClean="0"/>
              <a:t> района</a:t>
            </a: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95536" y="5373216"/>
            <a:ext cx="1656184" cy="360040"/>
          </a:xfrm>
          <a:prstGeom prst="rect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1665314,3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95536" y="5733256"/>
            <a:ext cx="1656184" cy="36004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1474180,1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627784" y="5733256"/>
            <a:ext cx="1656184" cy="36004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148004,0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627784" y="5373216"/>
            <a:ext cx="1656184" cy="360040"/>
          </a:xfrm>
          <a:prstGeom prst="rect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166506,0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164288" y="6093296"/>
            <a:ext cx="1656184" cy="360040"/>
          </a:xfrm>
          <a:prstGeom prst="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158244,7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627784" y="6093296"/>
            <a:ext cx="1656184" cy="360040"/>
          </a:xfrm>
          <a:prstGeom prst="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265867,0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95536" y="6093296"/>
            <a:ext cx="1656184" cy="360040"/>
          </a:xfrm>
          <a:prstGeom prst="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1381984,6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164288" y="5733256"/>
            <a:ext cx="1656184" cy="36004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167673,8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164288" y="5373216"/>
            <a:ext cx="1656184" cy="360040"/>
          </a:xfrm>
          <a:prstGeom prst="rect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174792,6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932040" y="5373216"/>
            <a:ext cx="1656184" cy="360040"/>
          </a:xfrm>
          <a:prstGeom prst="rect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70648,6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932040" y="5733256"/>
            <a:ext cx="1656184" cy="36004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68383,7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932040" y="6093296"/>
            <a:ext cx="1656184" cy="360040"/>
          </a:xfrm>
          <a:prstGeom prst="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68076,1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835696" y="6525344"/>
            <a:ext cx="1071736" cy="207640"/>
          </a:xfrm>
          <a:prstGeom prst="rect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2026 год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067944" y="6525344"/>
            <a:ext cx="1071736" cy="20764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2027 год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372200" y="6525344"/>
            <a:ext cx="1071736" cy="207640"/>
          </a:xfrm>
          <a:prstGeom prst="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2028 год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812360" y="620688"/>
            <a:ext cx="91440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тыс.руб.</a:t>
            </a:r>
            <a:endParaRPr lang="ru-RU" sz="14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7"/>
          <p:cNvGrpSpPr/>
          <p:nvPr/>
        </p:nvGrpSpPr>
        <p:grpSpPr>
          <a:xfrm>
            <a:off x="107504" y="620688"/>
            <a:ext cx="3168351" cy="516751"/>
            <a:chOff x="0" y="0"/>
            <a:chExt cx="3347103" cy="516751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3347103" cy="516751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10" name="Прямоугольник 9"/>
            <p:cNvSpPr/>
            <p:nvPr/>
          </p:nvSpPr>
          <p:spPr>
            <a:xfrm>
              <a:off x="0" y="0"/>
              <a:ext cx="3347103" cy="27904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0904" tIns="120904" rIns="120904" bIns="120904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latin typeface="Arial Narrow" pitchFamily="34" charset="0"/>
                </a:rPr>
                <a:t>Объем бюджетных ассигнований</a:t>
              </a:r>
              <a:endParaRPr lang="ru-RU" sz="1600" b="1" kern="1200" dirty="0">
                <a:latin typeface="Arial Narrow" pitchFamily="34" charset="0"/>
              </a:endParaRPr>
            </a:p>
          </p:txBody>
        </p:sp>
      </p:grpSp>
      <p:grpSp>
        <p:nvGrpSpPr>
          <p:cNvPr id="3" name="Группа 10"/>
          <p:cNvGrpSpPr/>
          <p:nvPr/>
        </p:nvGrpSpPr>
        <p:grpSpPr>
          <a:xfrm>
            <a:off x="3275856" y="620688"/>
            <a:ext cx="5688632" cy="255835"/>
            <a:chOff x="3792" y="268"/>
            <a:chExt cx="5803555" cy="255835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3792" y="268"/>
              <a:ext cx="5803555" cy="255835"/>
            </a:xfrm>
            <a:prstGeom prst="roundRect">
              <a:avLst>
                <a:gd name="adj" fmla="val 10000"/>
              </a:avLst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11285" y="7761"/>
              <a:ext cx="5788569" cy="24084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>
                  <a:latin typeface="Arial Narrow" pitchFamily="34" charset="0"/>
                </a:rPr>
                <a:t>Основные направления финансирования</a:t>
              </a:r>
              <a:endParaRPr lang="ru-RU" sz="2400" kern="1200" dirty="0">
                <a:latin typeface="Arial Narrow" pitchFamily="34" charset="0"/>
              </a:endParaRPr>
            </a:p>
          </p:txBody>
        </p:sp>
      </p:grp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6142550"/>
              </p:ext>
            </p:extLst>
          </p:nvPr>
        </p:nvGraphicFramePr>
        <p:xfrm>
          <a:off x="179512" y="1124745"/>
          <a:ext cx="3096345" cy="55599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2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21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21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4002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62133,5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62133,5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62133,5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02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147,4</a:t>
                      </a: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147,4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147,4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4002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766,7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766,7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766,7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4002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1932,3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1932,3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1932,3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4002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9899,0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9899,0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9899,0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4002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13449,1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13452,1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13453,8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002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19064,2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19064,2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19064,2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4908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11562,5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11562,5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11562,5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4002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2500,0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2500,0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2500,0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7013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2191,0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2191,0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2191,0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9833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644,0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604,2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604,2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4838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34,5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2,4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2,6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4002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3365,2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3365,2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3365,2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34002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2248,3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3072,6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2248,3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34002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1027,1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1027,1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1027,1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34002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513,8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513,8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513,8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2222190"/>
              </p:ext>
            </p:extLst>
          </p:nvPr>
        </p:nvGraphicFramePr>
        <p:xfrm>
          <a:off x="3203848" y="1124743"/>
          <a:ext cx="5734229" cy="55777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342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1771">
                <a:tc>
                  <a:txBody>
                    <a:bodyPr/>
                    <a:lstStyle/>
                    <a:p>
                      <a:pPr lvl="0" algn="ctr"/>
                      <a:r>
                        <a:rPr kumimoji="0" lang="ru-RU" sz="12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Обеспечение деятельности МБУ «Служба единого заказчика» </a:t>
                      </a:r>
                      <a:endParaRPr kumimoji="0" lang="ru-RU" sz="1200" b="0" kern="1200" dirty="0">
                        <a:solidFill>
                          <a:schemeClr val="tx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1771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Взносы в «Совет муниципальных образований Владимирской области» </a:t>
                      </a: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771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Содержание аппарата Совета народных депутатов 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1771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Содержание 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Контрольно-счетный органа </a:t>
                      </a: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3778">
                <a:tc>
                  <a:txBody>
                    <a:bodyPr/>
                    <a:lstStyle/>
                    <a:p>
                      <a:pPr algn="ctr"/>
                      <a:r>
                        <a:rPr lang="ru-RU" sz="115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Содержание управления жизнеобеспечения, гражданской</a:t>
                      </a:r>
                      <a:r>
                        <a:rPr lang="ru-RU" sz="1150" b="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обороны, строительства и архитектуры</a:t>
                      </a:r>
                      <a:r>
                        <a:rPr lang="ru-RU" sz="115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</a:t>
                      </a: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771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Содержание финансового управления </a:t>
                      </a: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1771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Содержание аппарата администрации района </a:t>
                      </a: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3862"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Содержание управления экономики, имущественных и земельных отношений 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1771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Резервный фонд администрации района 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1771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Осуществление полномочий по государственной регистрации актов гражданского состояния 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8820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Реализация отдельных государственных полномочий по вопросам административного законодательства </a:t>
                      </a: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18820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Осуществление полномочий по составлению (изменению) списков кандидатов в присяжные заседатели </a:t>
                      </a:r>
                      <a:endParaRPr lang="ru-RU" sz="1200" b="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1771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Пенсии за выслугу лет муниципальным служащим и лицам, замещавшим муниципальные должности </a:t>
                      </a:r>
                      <a:endParaRPr lang="ru-RU" sz="11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11771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Обеспечение деятельности МКУ «Ковровский районный архив» 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11771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Обеспечение деятельности комиссии по делам несовершеннолетних и защите их прав </a:t>
                      </a: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48735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Проведение  мероприятий, предоставление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статистической информации, содержание муниципального имущества</a:t>
                      </a:r>
                      <a:endParaRPr lang="ru-RU" sz="1200" b="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18" name="Стрелка вниз 17"/>
          <p:cNvSpPr/>
          <p:nvPr/>
        </p:nvSpPr>
        <p:spPr>
          <a:xfrm>
            <a:off x="6012160" y="908720"/>
            <a:ext cx="484187" cy="204788"/>
          </a:xfrm>
          <a:prstGeom prst="downArrow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95536" y="260648"/>
            <a:ext cx="828092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Непрограммные</a:t>
            </a:r>
            <a:r>
              <a:rPr lang="ru-RU" dirty="0" smtClean="0"/>
              <a:t>  направления расходов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51520" y="908720"/>
            <a:ext cx="91440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2026 год</a:t>
            </a:r>
            <a:endParaRPr lang="ru-RU" sz="1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259632" y="908720"/>
            <a:ext cx="91440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2027 год</a:t>
            </a:r>
            <a:endParaRPr lang="ru-RU" sz="1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2267744" y="908720"/>
            <a:ext cx="91440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2028 год</a:t>
            </a:r>
            <a:endParaRPr lang="ru-RU" sz="14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35292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Структура расходов районного бюджета по видам расходов</a:t>
            </a:r>
            <a:endParaRPr lang="ru-RU" dirty="0"/>
          </a:p>
        </p:txBody>
      </p:sp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трелка вправо 8"/>
          <p:cNvSpPr/>
          <p:nvPr/>
        </p:nvSpPr>
        <p:spPr>
          <a:xfrm>
            <a:off x="179512" y="1484784"/>
            <a:ext cx="8856984" cy="720080"/>
          </a:xfrm>
          <a:prstGeom prst="rightArrow">
            <a:avLst>
              <a:gd name="adj1" fmla="val 50000"/>
              <a:gd name="adj2" fmla="val 19970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179512" y="1988840"/>
            <a:ext cx="8856984" cy="720080"/>
          </a:xfrm>
          <a:prstGeom prst="rightArrow">
            <a:avLst>
              <a:gd name="adj1" fmla="val 50000"/>
              <a:gd name="adj2" fmla="val 24689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287016" y="2492896"/>
            <a:ext cx="8856984" cy="720080"/>
          </a:xfrm>
          <a:prstGeom prst="rightArrow">
            <a:avLst>
              <a:gd name="adj1" fmla="val 50000"/>
              <a:gd name="adj2" fmla="val 24689"/>
            </a:avLst>
          </a:prstGeom>
          <a:solidFill>
            <a:srgbClr val="33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755576" y="908720"/>
            <a:ext cx="2448272" cy="55446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836712"/>
            <a:ext cx="936104" cy="5760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2843808" y="1052736"/>
            <a:ext cx="2160240" cy="56166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6876256" y="908720"/>
            <a:ext cx="2088232" cy="55446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4932040" y="980728"/>
            <a:ext cx="2232248" cy="55446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179512" y="5373216"/>
            <a:ext cx="8856984" cy="792088"/>
          </a:xfrm>
          <a:prstGeom prst="rightArrow">
            <a:avLst>
              <a:gd name="adj1" fmla="val 50000"/>
              <a:gd name="adj2" fmla="val 24689"/>
            </a:avLst>
          </a:prstGeom>
          <a:solidFill>
            <a:srgbClr val="33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179512" y="4797152"/>
            <a:ext cx="8856984" cy="792088"/>
          </a:xfrm>
          <a:prstGeom prst="rightArrow">
            <a:avLst>
              <a:gd name="adj1" fmla="val 50000"/>
              <a:gd name="adj2" fmla="val 24689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>
            <a:off x="179512" y="4221088"/>
            <a:ext cx="8856984" cy="792088"/>
          </a:xfrm>
          <a:prstGeom prst="rightArrow">
            <a:avLst>
              <a:gd name="adj1" fmla="val 50000"/>
              <a:gd name="adj2" fmla="val 24689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331640" y="836712"/>
            <a:ext cx="1296144" cy="914400"/>
          </a:xfrm>
          <a:prstGeom prst="rect">
            <a:avLst/>
          </a:prstGeom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Субсидии бюджетным и автономным учреждениям</a:t>
            </a:r>
            <a:endParaRPr lang="ru-RU" sz="12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3347864" y="836712"/>
            <a:ext cx="1584176" cy="914400"/>
          </a:xfrm>
          <a:prstGeom prst="rect">
            <a:avLst/>
          </a:prstGeom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Выплаты персоналу казенных учреждений и муниципальных органов</a:t>
            </a:r>
            <a:endParaRPr lang="ru-RU" sz="12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5436096" y="836712"/>
            <a:ext cx="1296144" cy="914400"/>
          </a:xfrm>
          <a:prstGeom prst="rect">
            <a:avLst/>
          </a:prstGeom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Межбюджетные трансферты</a:t>
            </a:r>
            <a:endParaRPr lang="ru-RU" sz="12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7380312" y="764704"/>
            <a:ext cx="1296144" cy="914400"/>
          </a:xfrm>
          <a:prstGeom prst="rect">
            <a:avLst/>
          </a:prstGeom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Социальное обеспечение и иные выплаты населению</a:t>
            </a:r>
            <a:endParaRPr lang="ru-RU" sz="12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1331640" y="3501008"/>
            <a:ext cx="1296144" cy="914400"/>
          </a:xfrm>
          <a:prstGeom prst="rect">
            <a:avLst/>
          </a:prstGeom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Закупка товаров, работ и услуг</a:t>
            </a:r>
            <a:endParaRPr lang="ru-RU" sz="12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347864" y="3501008"/>
            <a:ext cx="1584176" cy="914400"/>
          </a:xfrm>
          <a:prstGeom prst="rect">
            <a:avLst/>
          </a:prstGeom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Капитальные вложения в объекты муниципальной собственности</a:t>
            </a:r>
            <a:endParaRPr lang="ru-RU" sz="12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5292080" y="3356992"/>
            <a:ext cx="2016224" cy="1080120"/>
          </a:xfrm>
          <a:prstGeom prst="rect">
            <a:avLst/>
          </a:prstGeom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Субсидии физическим и юридическим лицам, индивидуальным предпринимателям, некоммерческим организациям</a:t>
            </a:r>
            <a:endParaRPr lang="ru-RU" sz="12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7380312" y="3573016"/>
            <a:ext cx="1080120" cy="914400"/>
          </a:xfrm>
          <a:prstGeom prst="rect">
            <a:avLst/>
          </a:prstGeom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Иные расходы</a:t>
            </a:r>
            <a:endParaRPr lang="ru-RU" sz="12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179512" y="1628800"/>
            <a:ext cx="936104" cy="36004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2026 год</a:t>
            </a:r>
            <a:endParaRPr lang="ru-RU" sz="14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179512" y="2204864"/>
            <a:ext cx="936104" cy="3600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2027 год</a:t>
            </a:r>
            <a:endParaRPr lang="ru-RU" sz="14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179512" y="2708920"/>
            <a:ext cx="936104" cy="360040"/>
          </a:xfrm>
          <a:prstGeom prst="rect">
            <a:avLst/>
          </a:prstGeom>
          <a:solidFill>
            <a:srgbClr val="33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2028 год</a:t>
            </a:r>
            <a:endParaRPr lang="ru-RU" sz="14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179512" y="4437112"/>
            <a:ext cx="936104" cy="36004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2026 год</a:t>
            </a:r>
            <a:endParaRPr lang="ru-RU" sz="14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179512" y="5589240"/>
            <a:ext cx="936104" cy="360040"/>
          </a:xfrm>
          <a:prstGeom prst="rect">
            <a:avLst/>
          </a:prstGeom>
          <a:solidFill>
            <a:srgbClr val="33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2028 год</a:t>
            </a:r>
            <a:endParaRPr lang="ru-RU" sz="1400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179512" y="5013176"/>
            <a:ext cx="936104" cy="3600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2027 год</a:t>
            </a:r>
            <a:endParaRPr lang="ru-RU" sz="14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1331640" y="4437112"/>
            <a:ext cx="1296144" cy="360040"/>
          </a:xfrm>
          <a:prstGeom prst="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29464,9</a:t>
            </a:r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1331640" y="5013176"/>
            <a:ext cx="1296144" cy="3600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26638,4</a:t>
            </a:r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1403648" y="5589240"/>
            <a:ext cx="1296144" cy="360040"/>
          </a:xfrm>
          <a:prstGeom prst="rect">
            <a:avLst/>
          </a:prstGeom>
          <a:solidFill>
            <a:srgbClr val="3333CC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28960,0</a:t>
            </a:r>
            <a:endParaRPr lang="ru-RU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1331640" y="2636912"/>
            <a:ext cx="1296144" cy="360040"/>
          </a:xfrm>
          <a:prstGeom prst="rect">
            <a:avLst/>
          </a:prstGeom>
          <a:solidFill>
            <a:srgbClr val="3333CC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1390838,3</a:t>
            </a:r>
            <a:endParaRPr lang="ru-RU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1331640" y="2204864"/>
            <a:ext cx="1296144" cy="3600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1500016,8</a:t>
            </a:r>
            <a:endParaRPr lang="ru-RU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1331640" y="1700808"/>
            <a:ext cx="1296144" cy="360040"/>
          </a:xfrm>
          <a:prstGeom prst="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1683184,5</a:t>
            </a:r>
            <a:endParaRPr lang="ru-RU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3347864" y="5013176"/>
            <a:ext cx="1224136" cy="3600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17116,9</a:t>
            </a:r>
            <a:endParaRPr lang="ru-RU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3347864" y="5589240"/>
            <a:ext cx="1152128" cy="360040"/>
          </a:xfrm>
          <a:prstGeom prst="rect">
            <a:avLst/>
          </a:prstGeom>
          <a:solidFill>
            <a:srgbClr val="3333CC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149587,7</a:t>
            </a:r>
            <a:endParaRPr lang="ru-RU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3347864" y="4437112"/>
            <a:ext cx="1224136" cy="360040"/>
          </a:xfrm>
          <a:prstGeom prst="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36540,9</a:t>
            </a:r>
            <a:endParaRPr lang="ru-RU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5508104" y="5589240"/>
            <a:ext cx="1152128" cy="360040"/>
          </a:xfrm>
          <a:prstGeom prst="rect">
            <a:avLst/>
          </a:prstGeom>
          <a:solidFill>
            <a:srgbClr val="3333CC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62714,6</a:t>
            </a:r>
            <a:endParaRPr lang="ru-RU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5508104" y="5013176"/>
            <a:ext cx="1152128" cy="3600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62577,7</a:t>
            </a:r>
            <a:endParaRPr lang="ru-RU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5508104" y="4437112"/>
            <a:ext cx="1152128" cy="360040"/>
          </a:xfrm>
          <a:prstGeom prst="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62663,9</a:t>
            </a:r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7326891" y="5589240"/>
            <a:ext cx="1080120" cy="360040"/>
          </a:xfrm>
          <a:prstGeom prst="rect">
            <a:avLst/>
          </a:prstGeom>
          <a:solidFill>
            <a:srgbClr val="3333CC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76442,5</a:t>
            </a:r>
            <a:endParaRPr lang="ru-RU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7380312" y="5013176"/>
            <a:ext cx="1152128" cy="3600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49814,7</a:t>
            </a:r>
            <a:endParaRPr lang="ru-RU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7380312" y="4437112"/>
            <a:ext cx="1080120" cy="360040"/>
          </a:xfrm>
          <a:prstGeom prst="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23663,5</a:t>
            </a:r>
            <a:endParaRPr lang="ru-RU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5508104" y="2708920"/>
            <a:ext cx="1152128" cy="360040"/>
          </a:xfrm>
          <a:prstGeom prst="rect">
            <a:avLst/>
          </a:prstGeom>
          <a:solidFill>
            <a:srgbClr val="3333CC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157466,9</a:t>
            </a:r>
            <a:endParaRPr lang="ru-RU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5508104" y="2204864"/>
            <a:ext cx="1152128" cy="3600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166894,3</a:t>
            </a:r>
            <a:endParaRPr lang="ru-RU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5508104" y="1700808"/>
            <a:ext cx="1152128" cy="360040"/>
          </a:xfrm>
          <a:prstGeom prst="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179174,7</a:t>
            </a:r>
            <a:endParaRPr lang="ru-RU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3347864" y="2636912"/>
            <a:ext cx="1152128" cy="360040"/>
          </a:xfrm>
          <a:prstGeom prst="rect">
            <a:avLst/>
          </a:prstGeom>
          <a:solidFill>
            <a:srgbClr val="3333CC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143268,4</a:t>
            </a:r>
            <a:endParaRPr lang="ru-RU" dirty="0"/>
          </a:p>
        </p:txBody>
      </p:sp>
      <p:sp>
        <p:nvSpPr>
          <p:cNvPr id="64" name="Прямоугольник 63"/>
          <p:cNvSpPr/>
          <p:nvPr/>
        </p:nvSpPr>
        <p:spPr>
          <a:xfrm>
            <a:off x="3347864" y="2204864"/>
            <a:ext cx="1152128" cy="3600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143268,4</a:t>
            </a:r>
            <a:endParaRPr lang="ru-RU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3347864" y="1772816"/>
            <a:ext cx="1152128" cy="360040"/>
          </a:xfrm>
          <a:prstGeom prst="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143268,4</a:t>
            </a:r>
            <a:endParaRPr lang="ru-RU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7380312" y="2708920"/>
            <a:ext cx="1080120" cy="360040"/>
          </a:xfrm>
          <a:prstGeom prst="rect">
            <a:avLst/>
          </a:prstGeom>
          <a:solidFill>
            <a:srgbClr val="3333CC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50786,3</a:t>
            </a:r>
            <a:endParaRPr lang="ru-RU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7380312" y="2204864"/>
            <a:ext cx="1080120" cy="3600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49624,6</a:t>
            </a:r>
            <a:endParaRPr lang="ru-RU" dirty="0"/>
          </a:p>
        </p:txBody>
      </p:sp>
      <p:sp>
        <p:nvSpPr>
          <p:cNvPr id="68" name="Прямоугольник 67"/>
          <p:cNvSpPr/>
          <p:nvPr/>
        </p:nvSpPr>
        <p:spPr>
          <a:xfrm>
            <a:off x="7380312" y="1700808"/>
            <a:ext cx="1080120" cy="360040"/>
          </a:xfrm>
          <a:prstGeom prst="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53621,7</a:t>
            </a:r>
            <a:endParaRPr lang="ru-RU" dirty="0"/>
          </a:p>
        </p:txBody>
      </p:sp>
      <p:sp>
        <p:nvSpPr>
          <p:cNvPr id="69" name="Прямоугольник 68"/>
          <p:cNvSpPr/>
          <p:nvPr/>
        </p:nvSpPr>
        <p:spPr>
          <a:xfrm>
            <a:off x="7740352" y="404664"/>
            <a:ext cx="91440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тыс.руб.</a:t>
            </a:r>
            <a:endParaRPr lang="ru-RU" sz="1400" dirty="0"/>
          </a:p>
        </p:txBody>
      </p:sp>
      <p:sp>
        <p:nvSpPr>
          <p:cNvPr id="70" name="Выноска 1 69"/>
          <p:cNvSpPr/>
          <p:nvPr/>
        </p:nvSpPr>
        <p:spPr>
          <a:xfrm>
            <a:off x="2627784" y="1700808"/>
            <a:ext cx="648072" cy="360040"/>
          </a:xfrm>
          <a:prstGeom prst="borderCallout1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76,1%</a:t>
            </a:r>
            <a:endParaRPr lang="ru-RU" sz="1400" dirty="0"/>
          </a:p>
        </p:txBody>
      </p:sp>
      <p:sp>
        <p:nvSpPr>
          <p:cNvPr id="71" name="Выноска 1 70"/>
          <p:cNvSpPr/>
          <p:nvPr/>
        </p:nvSpPr>
        <p:spPr>
          <a:xfrm>
            <a:off x="2627784" y="2204864"/>
            <a:ext cx="648072" cy="360040"/>
          </a:xfrm>
          <a:prstGeom prst="borderCallout1">
            <a:avLst>
              <a:gd name="adj1" fmla="val 12401"/>
              <a:gd name="adj2" fmla="val -1278"/>
              <a:gd name="adj3" fmla="val 89219"/>
              <a:gd name="adj4" fmla="val -33630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74,3%</a:t>
            </a:r>
            <a:endParaRPr lang="ru-RU" sz="1400" dirty="0"/>
          </a:p>
        </p:txBody>
      </p:sp>
      <p:sp>
        <p:nvSpPr>
          <p:cNvPr id="72" name="Выноска 1 71"/>
          <p:cNvSpPr/>
          <p:nvPr/>
        </p:nvSpPr>
        <p:spPr>
          <a:xfrm>
            <a:off x="2627784" y="2636912"/>
            <a:ext cx="648072" cy="360040"/>
          </a:xfrm>
          <a:prstGeom prst="borderCallout1">
            <a:avLst>
              <a:gd name="adj1" fmla="val 6052"/>
              <a:gd name="adj2" fmla="val 5777"/>
              <a:gd name="adj3" fmla="val 84986"/>
              <a:gd name="adj4" fmla="val -32454"/>
            </a:avLst>
          </a:prstGeom>
          <a:solidFill>
            <a:srgbClr val="3333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67,5%</a:t>
            </a:r>
            <a:endParaRPr lang="ru-RU" sz="1400" dirty="0"/>
          </a:p>
        </p:txBody>
      </p:sp>
      <p:sp>
        <p:nvSpPr>
          <p:cNvPr id="73" name="Выноска 1 72"/>
          <p:cNvSpPr/>
          <p:nvPr/>
        </p:nvSpPr>
        <p:spPr>
          <a:xfrm>
            <a:off x="2627784" y="4509120"/>
            <a:ext cx="648072" cy="288032"/>
          </a:xfrm>
          <a:prstGeom prst="borderCallout1">
            <a:avLst>
              <a:gd name="adj1" fmla="val -2414"/>
              <a:gd name="adj2" fmla="val 6952"/>
              <a:gd name="adj3" fmla="val 78108"/>
              <a:gd name="adj4" fmla="val -26575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1,3%</a:t>
            </a:r>
            <a:endParaRPr lang="ru-RU" sz="1400" dirty="0"/>
          </a:p>
        </p:txBody>
      </p:sp>
      <p:sp>
        <p:nvSpPr>
          <p:cNvPr id="74" name="Выноска 1 73"/>
          <p:cNvSpPr/>
          <p:nvPr/>
        </p:nvSpPr>
        <p:spPr>
          <a:xfrm>
            <a:off x="2627784" y="5013176"/>
            <a:ext cx="576064" cy="288032"/>
          </a:xfrm>
          <a:prstGeom prst="borderCallout1">
            <a:avLst>
              <a:gd name="adj1" fmla="val 8168"/>
              <a:gd name="adj2" fmla="val 3572"/>
              <a:gd name="adj3" fmla="val 96627"/>
              <a:gd name="adj4" fmla="val -33042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1,4%</a:t>
            </a:r>
            <a:endParaRPr lang="ru-RU" sz="1400" dirty="0"/>
          </a:p>
        </p:txBody>
      </p:sp>
      <p:sp>
        <p:nvSpPr>
          <p:cNvPr id="75" name="Выноска 1 74"/>
          <p:cNvSpPr/>
          <p:nvPr/>
        </p:nvSpPr>
        <p:spPr>
          <a:xfrm>
            <a:off x="2627784" y="5589240"/>
            <a:ext cx="576064" cy="288032"/>
          </a:xfrm>
          <a:prstGeom prst="borderCallout1">
            <a:avLst>
              <a:gd name="adj1" fmla="val -12996"/>
              <a:gd name="adj2" fmla="val 2249"/>
              <a:gd name="adj3" fmla="val 112500"/>
              <a:gd name="adj4" fmla="val -38333"/>
            </a:avLst>
          </a:prstGeom>
          <a:solidFill>
            <a:srgbClr val="3333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1,4%</a:t>
            </a:r>
            <a:endParaRPr lang="ru-RU" sz="1400" dirty="0"/>
          </a:p>
        </p:txBody>
      </p:sp>
      <p:sp>
        <p:nvSpPr>
          <p:cNvPr id="76" name="Выноска 1 75"/>
          <p:cNvSpPr/>
          <p:nvPr/>
        </p:nvSpPr>
        <p:spPr>
          <a:xfrm>
            <a:off x="4499992" y="1772816"/>
            <a:ext cx="648072" cy="288032"/>
          </a:xfrm>
          <a:prstGeom prst="borderCallout1">
            <a:avLst>
              <a:gd name="adj1" fmla="val 5522"/>
              <a:gd name="adj2" fmla="val -4806"/>
              <a:gd name="adj3" fmla="val 93981"/>
              <a:gd name="adj4" fmla="val -25399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6,5%</a:t>
            </a:r>
            <a:endParaRPr lang="ru-RU" sz="1400" dirty="0"/>
          </a:p>
        </p:txBody>
      </p:sp>
      <p:sp>
        <p:nvSpPr>
          <p:cNvPr id="77" name="Выноска 1 76"/>
          <p:cNvSpPr/>
          <p:nvPr/>
        </p:nvSpPr>
        <p:spPr>
          <a:xfrm>
            <a:off x="4499992" y="2204864"/>
            <a:ext cx="648072" cy="288032"/>
          </a:xfrm>
          <a:prstGeom prst="borderCallout1">
            <a:avLst>
              <a:gd name="adj1" fmla="val 8168"/>
              <a:gd name="adj2" fmla="val 2249"/>
              <a:gd name="adj3" fmla="val 88690"/>
              <a:gd name="adj4" fmla="val -27751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7,1%</a:t>
            </a:r>
            <a:endParaRPr lang="ru-RU" sz="1400" dirty="0"/>
          </a:p>
        </p:txBody>
      </p:sp>
      <p:sp>
        <p:nvSpPr>
          <p:cNvPr id="78" name="Выноска 1 77"/>
          <p:cNvSpPr/>
          <p:nvPr/>
        </p:nvSpPr>
        <p:spPr>
          <a:xfrm>
            <a:off x="4499992" y="2708920"/>
            <a:ext cx="576064" cy="288032"/>
          </a:xfrm>
          <a:prstGeom prst="borderCallout1">
            <a:avLst>
              <a:gd name="adj1" fmla="val 8168"/>
              <a:gd name="adj2" fmla="val 926"/>
              <a:gd name="adj3" fmla="val 78108"/>
              <a:gd name="adj4" fmla="val -25105"/>
            </a:avLst>
          </a:prstGeom>
          <a:solidFill>
            <a:srgbClr val="3333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7,0%</a:t>
            </a:r>
            <a:endParaRPr lang="ru-RU" sz="1400" dirty="0"/>
          </a:p>
        </p:txBody>
      </p:sp>
      <p:sp>
        <p:nvSpPr>
          <p:cNvPr id="79" name="Выноска 1 78"/>
          <p:cNvSpPr/>
          <p:nvPr/>
        </p:nvSpPr>
        <p:spPr>
          <a:xfrm>
            <a:off x="4572000" y="4437112"/>
            <a:ext cx="648072" cy="360040"/>
          </a:xfrm>
          <a:prstGeom prst="borderCallout1">
            <a:avLst>
              <a:gd name="adj1" fmla="val 3935"/>
              <a:gd name="adj2" fmla="val -1278"/>
              <a:gd name="adj3" fmla="val 87103"/>
              <a:gd name="adj4" fmla="val -24223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1,7%</a:t>
            </a:r>
            <a:endParaRPr lang="ru-RU" sz="1400" dirty="0"/>
          </a:p>
        </p:txBody>
      </p:sp>
      <p:sp>
        <p:nvSpPr>
          <p:cNvPr id="80" name="Выноска 1 79"/>
          <p:cNvSpPr/>
          <p:nvPr/>
        </p:nvSpPr>
        <p:spPr>
          <a:xfrm>
            <a:off x="4572000" y="5013176"/>
            <a:ext cx="648072" cy="288032"/>
          </a:xfrm>
          <a:prstGeom prst="borderCallout1">
            <a:avLst>
              <a:gd name="adj1" fmla="val -2414"/>
              <a:gd name="adj2" fmla="val 3425"/>
              <a:gd name="adj3" fmla="val 93981"/>
              <a:gd name="adj4" fmla="val -20696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0,8%</a:t>
            </a:r>
            <a:endParaRPr lang="ru-RU" sz="1400" dirty="0"/>
          </a:p>
        </p:txBody>
      </p:sp>
      <p:sp>
        <p:nvSpPr>
          <p:cNvPr id="81" name="Выноска 1 80"/>
          <p:cNvSpPr/>
          <p:nvPr/>
        </p:nvSpPr>
        <p:spPr>
          <a:xfrm>
            <a:off x="4499992" y="5589240"/>
            <a:ext cx="648072" cy="288032"/>
          </a:xfrm>
          <a:prstGeom prst="borderCallout1">
            <a:avLst>
              <a:gd name="adj1" fmla="val 8168"/>
              <a:gd name="adj2" fmla="val 2249"/>
              <a:gd name="adj3" fmla="val 75462"/>
              <a:gd name="adj4" fmla="val -23048"/>
            </a:avLst>
          </a:prstGeom>
          <a:solidFill>
            <a:srgbClr val="3333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7,3%</a:t>
            </a:r>
            <a:endParaRPr lang="ru-RU" sz="1400" dirty="0"/>
          </a:p>
        </p:txBody>
      </p:sp>
      <p:sp>
        <p:nvSpPr>
          <p:cNvPr id="82" name="Выноска 1 81"/>
          <p:cNvSpPr/>
          <p:nvPr/>
        </p:nvSpPr>
        <p:spPr>
          <a:xfrm>
            <a:off x="6660232" y="1700808"/>
            <a:ext cx="648072" cy="288032"/>
          </a:xfrm>
          <a:prstGeom prst="borderCallout1">
            <a:avLst>
              <a:gd name="adj1" fmla="val 8168"/>
              <a:gd name="adj2" fmla="val -1719"/>
              <a:gd name="adj3" fmla="val 88690"/>
              <a:gd name="adj4" fmla="val -27751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8,1%</a:t>
            </a:r>
            <a:endParaRPr lang="ru-RU" sz="1400" dirty="0"/>
          </a:p>
        </p:txBody>
      </p:sp>
      <p:sp>
        <p:nvSpPr>
          <p:cNvPr id="83" name="Выноска 1 82"/>
          <p:cNvSpPr/>
          <p:nvPr/>
        </p:nvSpPr>
        <p:spPr>
          <a:xfrm>
            <a:off x="6660232" y="2204864"/>
            <a:ext cx="648072" cy="288032"/>
          </a:xfrm>
          <a:prstGeom prst="borderCallout1">
            <a:avLst>
              <a:gd name="adj1" fmla="val 5522"/>
              <a:gd name="adj2" fmla="val 4601"/>
              <a:gd name="adj3" fmla="val 80754"/>
              <a:gd name="adj4" fmla="val -23048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8,3%</a:t>
            </a:r>
            <a:endParaRPr lang="ru-RU" sz="1400" dirty="0"/>
          </a:p>
        </p:txBody>
      </p:sp>
      <p:sp>
        <p:nvSpPr>
          <p:cNvPr id="84" name="Выноска 1 83"/>
          <p:cNvSpPr/>
          <p:nvPr/>
        </p:nvSpPr>
        <p:spPr>
          <a:xfrm>
            <a:off x="6660232" y="2708920"/>
            <a:ext cx="576064" cy="288032"/>
          </a:xfrm>
          <a:prstGeom prst="borderCallout1">
            <a:avLst>
              <a:gd name="adj1" fmla="val -2414"/>
              <a:gd name="adj2" fmla="val -396"/>
              <a:gd name="adj3" fmla="val 75462"/>
              <a:gd name="adj4" fmla="val -23783"/>
            </a:avLst>
          </a:prstGeom>
          <a:solidFill>
            <a:srgbClr val="3333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7,6%</a:t>
            </a:r>
            <a:endParaRPr lang="ru-RU" sz="1400" dirty="0"/>
          </a:p>
        </p:txBody>
      </p:sp>
      <p:sp>
        <p:nvSpPr>
          <p:cNvPr id="85" name="Выноска 1 84"/>
          <p:cNvSpPr/>
          <p:nvPr/>
        </p:nvSpPr>
        <p:spPr>
          <a:xfrm>
            <a:off x="6660232" y="4437112"/>
            <a:ext cx="576064" cy="288032"/>
          </a:xfrm>
          <a:prstGeom prst="borderCallout1">
            <a:avLst>
              <a:gd name="adj1" fmla="val 2877"/>
              <a:gd name="adj2" fmla="val 3572"/>
              <a:gd name="adj3" fmla="val 91336"/>
              <a:gd name="adj4" fmla="val -26428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2</a:t>
            </a:r>
            <a:r>
              <a:rPr lang="ru-RU" sz="1400" dirty="0" smtClean="0"/>
              <a:t>,8%</a:t>
            </a:r>
            <a:endParaRPr lang="ru-RU" sz="1400" dirty="0"/>
          </a:p>
        </p:txBody>
      </p:sp>
      <p:sp>
        <p:nvSpPr>
          <p:cNvPr id="86" name="Выноска 1 85"/>
          <p:cNvSpPr/>
          <p:nvPr/>
        </p:nvSpPr>
        <p:spPr>
          <a:xfrm>
            <a:off x="6660232" y="5013176"/>
            <a:ext cx="576064" cy="288032"/>
          </a:xfrm>
          <a:prstGeom prst="borderCallout1">
            <a:avLst>
              <a:gd name="adj1" fmla="val 5522"/>
              <a:gd name="adj2" fmla="val -4365"/>
              <a:gd name="adj3" fmla="val 88690"/>
              <a:gd name="adj4" fmla="val -26428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3,1%</a:t>
            </a:r>
            <a:endParaRPr lang="ru-RU" sz="1400" dirty="0"/>
          </a:p>
        </p:txBody>
      </p:sp>
      <p:sp>
        <p:nvSpPr>
          <p:cNvPr id="87" name="Выноска 1 86"/>
          <p:cNvSpPr/>
          <p:nvPr/>
        </p:nvSpPr>
        <p:spPr>
          <a:xfrm>
            <a:off x="6660232" y="5589240"/>
            <a:ext cx="576064" cy="288032"/>
          </a:xfrm>
          <a:prstGeom prst="borderCallout1">
            <a:avLst>
              <a:gd name="adj1" fmla="val 5522"/>
              <a:gd name="adj2" fmla="val 3572"/>
              <a:gd name="adj3" fmla="val 91336"/>
              <a:gd name="adj4" fmla="val -27751"/>
            </a:avLst>
          </a:prstGeom>
          <a:solidFill>
            <a:srgbClr val="3333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3</a:t>
            </a:r>
            <a:r>
              <a:rPr lang="ru-RU" sz="1400" dirty="0" smtClean="0"/>
              <a:t>,0%</a:t>
            </a:r>
            <a:endParaRPr lang="ru-RU" sz="1400" dirty="0"/>
          </a:p>
        </p:txBody>
      </p:sp>
      <p:sp>
        <p:nvSpPr>
          <p:cNvPr id="88" name="Выноска 1 87"/>
          <p:cNvSpPr/>
          <p:nvPr/>
        </p:nvSpPr>
        <p:spPr>
          <a:xfrm>
            <a:off x="8460432" y="1700808"/>
            <a:ext cx="576064" cy="288032"/>
          </a:xfrm>
          <a:prstGeom prst="borderCallout1">
            <a:avLst>
              <a:gd name="adj1" fmla="val 8168"/>
              <a:gd name="adj2" fmla="val -396"/>
              <a:gd name="adj3" fmla="val 88690"/>
              <a:gd name="adj4" fmla="val -17169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2,4%</a:t>
            </a:r>
            <a:endParaRPr lang="ru-RU" sz="1400" dirty="0"/>
          </a:p>
        </p:txBody>
      </p:sp>
      <p:sp>
        <p:nvSpPr>
          <p:cNvPr id="89" name="Выноска 1 88"/>
          <p:cNvSpPr/>
          <p:nvPr/>
        </p:nvSpPr>
        <p:spPr>
          <a:xfrm>
            <a:off x="8460432" y="2204864"/>
            <a:ext cx="576064" cy="288032"/>
          </a:xfrm>
          <a:prstGeom prst="borderCallout1">
            <a:avLst>
              <a:gd name="adj1" fmla="val 231"/>
              <a:gd name="adj2" fmla="val -1719"/>
              <a:gd name="adj3" fmla="val 99272"/>
              <a:gd name="adj4" fmla="val -18492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2,5%</a:t>
            </a:r>
            <a:endParaRPr lang="ru-RU" sz="1400" dirty="0"/>
          </a:p>
        </p:txBody>
      </p:sp>
      <p:sp>
        <p:nvSpPr>
          <p:cNvPr id="90" name="Выноска 1 89"/>
          <p:cNvSpPr/>
          <p:nvPr/>
        </p:nvSpPr>
        <p:spPr>
          <a:xfrm>
            <a:off x="8460432" y="2708920"/>
            <a:ext cx="576064" cy="288032"/>
          </a:xfrm>
          <a:prstGeom prst="borderCallout1">
            <a:avLst>
              <a:gd name="adj1" fmla="val -2414"/>
              <a:gd name="adj2" fmla="val 2249"/>
              <a:gd name="adj3" fmla="val 88690"/>
              <a:gd name="adj4" fmla="val -22460"/>
            </a:avLst>
          </a:prstGeom>
          <a:solidFill>
            <a:srgbClr val="3333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2,5%</a:t>
            </a:r>
            <a:endParaRPr lang="ru-RU" sz="1200" dirty="0"/>
          </a:p>
        </p:txBody>
      </p:sp>
      <p:sp>
        <p:nvSpPr>
          <p:cNvPr id="91" name="Выноска 1 90"/>
          <p:cNvSpPr/>
          <p:nvPr/>
        </p:nvSpPr>
        <p:spPr>
          <a:xfrm>
            <a:off x="8460432" y="4437112"/>
            <a:ext cx="576064" cy="288032"/>
          </a:xfrm>
          <a:prstGeom prst="borderCallout1">
            <a:avLst>
              <a:gd name="adj1" fmla="val 10813"/>
              <a:gd name="adj2" fmla="val -396"/>
              <a:gd name="adj3" fmla="val 88690"/>
              <a:gd name="adj4" fmla="val -23783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1,1%</a:t>
            </a:r>
            <a:endParaRPr lang="ru-RU" sz="1400" dirty="0"/>
          </a:p>
        </p:txBody>
      </p:sp>
      <p:sp>
        <p:nvSpPr>
          <p:cNvPr id="92" name="Выноска 1 91"/>
          <p:cNvSpPr/>
          <p:nvPr/>
        </p:nvSpPr>
        <p:spPr>
          <a:xfrm>
            <a:off x="8388424" y="5085184"/>
            <a:ext cx="648072" cy="288032"/>
          </a:xfrm>
          <a:prstGeom prst="borderCallout1">
            <a:avLst>
              <a:gd name="adj1" fmla="val 10813"/>
              <a:gd name="adj2" fmla="val 7540"/>
              <a:gd name="adj3" fmla="val 80754"/>
              <a:gd name="adj4" fmla="val -25105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2,5%</a:t>
            </a:r>
            <a:endParaRPr lang="ru-RU" sz="1400" dirty="0"/>
          </a:p>
        </p:txBody>
      </p:sp>
      <p:sp>
        <p:nvSpPr>
          <p:cNvPr id="93" name="Выноска 1 92"/>
          <p:cNvSpPr/>
          <p:nvPr/>
        </p:nvSpPr>
        <p:spPr>
          <a:xfrm>
            <a:off x="8316416" y="5589240"/>
            <a:ext cx="720080" cy="288032"/>
          </a:xfrm>
          <a:prstGeom prst="borderCallout1">
            <a:avLst>
              <a:gd name="adj1" fmla="val 231"/>
              <a:gd name="adj2" fmla="val -857"/>
              <a:gd name="adj3" fmla="val 96627"/>
              <a:gd name="adj4" fmla="val -19643"/>
            </a:avLst>
          </a:prstGeom>
          <a:solidFill>
            <a:srgbClr val="3333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3,7%</a:t>
            </a:r>
            <a:endParaRPr lang="ru-RU" sz="14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1450445"/>
              </p:ext>
            </p:extLst>
          </p:nvPr>
        </p:nvGraphicFramePr>
        <p:xfrm>
          <a:off x="179512" y="836712"/>
          <a:ext cx="3859147" cy="5552442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16707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94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94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747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47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5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</a:t>
                      </a:r>
                      <a:r>
                        <a:rPr lang="ru-RU" sz="105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вопросы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7200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89057,3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89812,7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88990,3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14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5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</a:t>
                      </a:r>
                      <a:r>
                        <a:rPr lang="ru-RU" sz="105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безопасность и </a:t>
                      </a:r>
                      <a:r>
                        <a:rPr lang="ru-RU" sz="105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правоохранительная </a:t>
                      </a:r>
                      <a:r>
                        <a:rPr lang="ru-RU" sz="105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деятельность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7200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38391,4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38518,0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38391,4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47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5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</a:t>
                      </a:r>
                      <a:r>
                        <a:rPr lang="ru-RU" sz="105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экономика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7200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139051,2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140918,4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245615,7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747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5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7200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1292388,6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1115397,0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1021761,3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747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5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r>
                        <a:rPr lang="ru-RU" sz="105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кинематография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7200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226764,6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225962,6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227982,2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747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5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</a:t>
                      </a:r>
                      <a:r>
                        <a:rPr lang="ru-RU" sz="105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хозяйство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7200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118395,1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94709,0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107975,7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747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Социальная </a:t>
                      </a:r>
                      <a:r>
                        <a:rPr lang="ru-RU" sz="105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политика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7200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69987,6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60612,4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59056,0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747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Физическая </a:t>
                      </a:r>
                      <a:r>
                        <a:rPr lang="ru-RU" sz="105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 и спорт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7200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63530,6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59970,2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60040,2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64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5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Обслуживание муниципального </a:t>
                      </a:r>
                      <a:r>
                        <a:rPr lang="ru-RU" sz="105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долга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7200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3,0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78751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5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Межбюджетные </a:t>
                      </a:r>
                      <a:r>
                        <a:rPr lang="ru-RU" sz="105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трансферты общего характера бюджетам бюджетной системы </a:t>
                      </a:r>
                      <a:r>
                        <a:rPr lang="ru-RU" sz="105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Российской Федерации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7200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174010,1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166894,3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157466,9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5747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Условно утвержденные расходы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26154,2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52783,7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5747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ВСЕГО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2211582,5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2018951,8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2060064,7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CAE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278478641"/>
              </p:ext>
            </p:extLst>
          </p:nvPr>
        </p:nvGraphicFramePr>
        <p:xfrm>
          <a:off x="4067944" y="1556792"/>
          <a:ext cx="4536503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557946702"/>
              </p:ext>
            </p:extLst>
          </p:nvPr>
        </p:nvGraphicFramePr>
        <p:xfrm>
          <a:off x="6226058" y="1052736"/>
          <a:ext cx="2917942" cy="30421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243398359"/>
              </p:ext>
            </p:extLst>
          </p:nvPr>
        </p:nvGraphicFramePr>
        <p:xfrm>
          <a:off x="6218831" y="3733261"/>
          <a:ext cx="2917942" cy="30421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79512" y="260648"/>
            <a:ext cx="878497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Структура расходов районного бюджета на 2026 год и плановый период 2027 и 2028годов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35292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Расходы на социальную сферу на 2026-2028 годы</a:t>
            </a:r>
            <a:endParaRPr lang="ru-RU" dirty="0"/>
          </a:p>
        </p:txBody>
      </p:sp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4220692961"/>
              </p:ext>
            </p:extLst>
          </p:nvPr>
        </p:nvGraphicFramePr>
        <p:xfrm>
          <a:off x="251520" y="1268760"/>
          <a:ext cx="8640960" cy="4192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Левая фигурная скобка 9"/>
          <p:cNvSpPr/>
          <p:nvPr/>
        </p:nvSpPr>
        <p:spPr>
          <a:xfrm rot="5400000">
            <a:off x="3946242" y="3020688"/>
            <a:ext cx="1251516" cy="6048672"/>
          </a:xfrm>
          <a:prstGeom prst="leftBrace">
            <a:avLst>
              <a:gd name="adj1" fmla="val 8333"/>
              <a:gd name="adj2" fmla="val 49195"/>
            </a:avLst>
          </a:prstGeom>
          <a:solidFill>
            <a:schemeClr val="accent3">
              <a:lumMod val="50000"/>
            </a:schemeClr>
          </a:solidFill>
          <a:ln w="76200"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Овальная выноска 13"/>
          <p:cNvSpPr/>
          <p:nvPr/>
        </p:nvSpPr>
        <p:spPr>
          <a:xfrm>
            <a:off x="3779912" y="908720"/>
            <a:ext cx="1800200" cy="612648"/>
          </a:xfrm>
          <a:prstGeom prst="wedgeEllipseCallout">
            <a:avLst>
              <a:gd name="adj1" fmla="val -39881"/>
              <a:gd name="adj2" fmla="val 64988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1292388,6 тыс.руб.</a:t>
            </a:r>
            <a:endParaRPr lang="ru-RU" dirty="0"/>
          </a:p>
        </p:txBody>
      </p:sp>
      <p:sp>
        <p:nvSpPr>
          <p:cNvPr id="15" name="Овальная выноска 14"/>
          <p:cNvSpPr/>
          <p:nvPr/>
        </p:nvSpPr>
        <p:spPr>
          <a:xfrm>
            <a:off x="1979712" y="2276872"/>
            <a:ext cx="1562472" cy="612648"/>
          </a:xfrm>
          <a:prstGeom prst="wedgeEllipseCallout">
            <a:avLst>
              <a:gd name="adj1" fmla="val 96033"/>
              <a:gd name="adj2" fmla="val 22699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226764,6 тыс.руб.</a:t>
            </a:r>
            <a:endParaRPr lang="ru-RU" dirty="0"/>
          </a:p>
        </p:txBody>
      </p:sp>
      <p:sp>
        <p:nvSpPr>
          <p:cNvPr id="17" name="Овальная выноска 16"/>
          <p:cNvSpPr/>
          <p:nvPr/>
        </p:nvSpPr>
        <p:spPr>
          <a:xfrm>
            <a:off x="5148064" y="2564904"/>
            <a:ext cx="1512168" cy="612648"/>
          </a:xfrm>
          <a:prstGeom prst="wedgeEllipseCallout">
            <a:avLst>
              <a:gd name="adj1" fmla="val -74166"/>
              <a:gd name="adj2" fmla="val 45087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69987,6</a:t>
            </a:r>
          </a:p>
          <a:p>
            <a:pPr algn="ctr"/>
            <a:r>
              <a:rPr lang="ru-RU" dirty="0" err="1" smtClean="0"/>
              <a:t>тыс.руб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8" name="Овальная выноска 17"/>
          <p:cNvSpPr/>
          <p:nvPr/>
        </p:nvSpPr>
        <p:spPr>
          <a:xfrm>
            <a:off x="2411760" y="4653136"/>
            <a:ext cx="1562472" cy="612648"/>
          </a:xfrm>
          <a:prstGeom prst="wedgeEllipseCallout">
            <a:avLst>
              <a:gd name="adj1" fmla="val 80606"/>
              <a:gd name="adj2" fmla="val -9639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63530,6 тыс.руб.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563888" y="5877272"/>
            <a:ext cx="2016224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1461942,2</a:t>
            </a:r>
          </a:p>
          <a:p>
            <a:pPr algn="ctr"/>
            <a:r>
              <a:rPr lang="ru-RU" dirty="0" smtClean="0"/>
              <a:t> тыс.руб.</a:t>
            </a:r>
            <a:endParaRPr lang="ru-RU" dirty="0"/>
          </a:p>
        </p:txBody>
      </p:sp>
      <p:sp>
        <p:nvSpPr>
          <p:cNvPr id="20" name="Овальная выноска 19"/>
          <p:cNvSpPr/>
          <p:nvPr/>
        </p:nvSpPr>
        <p:spPr>
          <a:xfrm>
            <a:off x="5572472" y="934239"/>
            <a:ext cx="1656184" cy="612648"/>
          </a:xfrm>
          <a:prstGeom prst="wedgeEllipseCallout">
            <a:avLst>
              <a:gd name="adj1" fmla="val -86846"/>
              <a:gd name="adj2" fmla="val 76182"/>
            </a:avLst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1115397,0</a:t>
            </a:r>
          </a:p>
          <a:p>
            <a:pPr algn="ctr"/>
            <a:r>
              <a:rPr lang="ru-RU" dirty="0" smtClean="0"/>
              <a:t>Тыс.руб.</a:t>
            </a:r>
            <a:endParaRPr lang="ru-RU" dirty="0"/>
          </a:p>
        </p:txBody>
      </p:sp>
      <p:sp>
        <p:nvSpPr>
          <p:cNvPr id="21" name="Овальная выноска 20"/>
          <p:cNvSpPr/>
          <p:nvPr/>
        </p:nvSpPr>
        <p:spPr>
          <a:xfrm>
            <a:off x="7236296" y="1124744"/>
            <a:ext cx="1800200" cy="612648"/>
          </a:xfrm>
          <a:prstGeom prst="wedgeEllipseCallout">
            <a:avLst>
              <a:gd name="adj1" fmla="val -169487"/>
              <a:gd name="adj2" fmla="val 77425"/>
            </a:avLst>
          </a:prstGeom>
          <a:solidFill>
            <a:schemeClr val="accent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1021761,3</a:t>
            </a:r>
          </a:p>
          <a:p>
            <a:pPr algn="ctr"/>
            <a:r>
              <a:rPr lang="ru-RU" dirty="0" smtClean="0"/>
              <a:t>Тыс.руб.</a:t>
            </a:r>
            <a:endParaRPr lang="ru-RU" dirty="0"/>
          </a:p>
        </p:txBody>
      </p:sp>
      <p:sp>
        <p:nvSpPr>
          <p:cNvPr id="22" name="Овальная выноска 21"/>
          <p:cNvSpPr/>
          <p:nvPr/>
        </p:nvSpPr>
        <p:spPr>
          <a:xfrm>
            <a:off x="1331640" y="1700808"/>
            <a:ext cx="1512168" cy="612648"/>
          </a:xfrm>
          <a:prstGeom prst="wedgeEllipseCallout">
            <a:avLst>
              <a:gd name="adj1" fmla="val 121270"/>
              <a:gd name="adj2" fmla="val 58769"/>
            </a:avLst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225962,6</a:t>
            </a:r>
          </a:p>
          <a:p>
            <a:pPr algn="ctr"/>
            <a:r>
              <a:rPr lang="ru-RU" dirty="0" smtClean="0"/>
              <a:t>тыс.руб.</a:t>
            </a:r>
            <a:endParaRPr lang="ru-RU" dirty="0"/>
          </a:p>
        </p:txBody>
      </p:sp>
      <p:sp>
        <p:nvSpPr>
          <p:cNvPr id="23" name="Овальная выноска 22"/>
          <p:cNvSpPr/>
          <p:nvPr/>
        </p:nvSpPr>
        <p:spPr>
          <a:xfrm>
            <a:off x="827584" y="1052736"/>
            <a:ext cx="1490464" cy="612648"/>
          </a:xfrm>
          <a:prstGeom prst="wedgeEllipseCallout">
            <a:avLst>
              <a:gd name="adj1" fmla="val 170886"/>
              <a:gd name="adj2" fmla="val 148321"/>
            </a:avLst>
          </a:prstGeom>
          <a:solidFill>
            <a:schemeClr val="accent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227982,2</a:t>
            </a:r>
          </a:p>
          <a:p>
            <a:pPr algn="ctr"/>
            <a:r>
              <a:rPr lang="ru-RU" dirty="0" smtClean="0"/>
              <a:t>тыс.руб.</a:t>
            </a:r>
            <a:endParaRPr lang="ru-RU" dirty="0"/>
          </a:p>
        </p:txBody>
      </p:sp>
      <p:sp>
        <p:nvSpPr>
          <p:cNvPr id="24" name="Овальная выноска 23"/>
          <p:cNvSpPr/>
          <p:nvPr/>
        </p:nvSpPr>
        <p:spPr>
          <a:xfrm>
            <a:off x="6516216" y="2852936"/>
            <a:ext cx="1440160" cy="612648"/>
          </a:xfrm>
          <a:prstGeom prst="wedgeEllipseCallout">
            <a:avLst>
              <a:gd name="adj1" fmla="val -126655"/>
              <a:gd name="adj2" fmla="val 66231"/>
            </a:avLst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60612,4</a:t>
            </a:r>
          </a:p>
          <a:p>
            <a:pPr algn="ctr"/>
            <a:r>
              <a:rPr lang="ru-RU" dirty="0" smtClean="0"/>
              <a:t>тыс.руб.</a:t>
            </a:r>
            <a:endParaRPr lang="ru-RU" dirty="0"/>
          </a:p>
        </p:txBody>
      </p:sp>
      <p:sp>
        <p:nvSpPr>
          <p:cNvPr id="25" name="Овальная выноска 24"/>
          <p:cNvSpPr/>
          <p:nvPr/>
        </p:nvSpPr>
        <p:spPr>
          <a:xfrm>
            <a:off x="7524328" y="3284984"/>
            <a:ext cx="1440160" cy="612648"/>
          </a:xfrm>
          <a:prstGeom prst="wedgeEllipseCallout">
            <a:avLst>
              <a:gd name="adj1" fmla="val -168983"/>
              <a:gd name="adj2" fmla="val 11505"/>
            </a:avLst>
          </a:prstGeom>
          <a:solidFill>
            <a:schemeClr val="accent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59056,0</a:t>
            </a:r>
          </a:p>
          <a:p>
            <a:pPr algn="ctr"/>
            <a:r>
              <a:rPr lang="ru-RU" dirty="0" smtClean="0"/>
              <a:t>тыс.руб.</a:t>
            </a:r>
            <a:endParaRPr lang="ru-RU" dirty="0"/>
          </a:p>
        </p:txBody>
      </p:sp>
      <p:sp>
        <p:nvSpPr>
          <p:cNvPr id="26" name="Овальная выноска 25"/>
          <p:cNvSpPr/>
          <p:nvPr/>
        </p:nvSpPr>
        <p:spPr>
          <a:xfrm>
            <a:off x="1619672" y="4005064"/>
            <a:ext cx="1512168" cy="612648"/>
          </a:xfrm>
          <a:prstGeom prst="wedgeEllipseCallout">
            <a:avLst>
              <a:gd name="adj1" fmla="val 114216"/>
              <a:gd name="adj2" fmla="val 50062"/>
            </a:avLst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59970,2</a:t>
            </a:r>
          </a:p>
          <a:p>
            <a:pPr algn="ctr"/>
            <a:r>
              <a:rPr lang="ru-RU" dirty="0" smtClean="0"/>
              <a:t>тыс.руб.</a:t>
            </a:r>
            <a:endParaRPr lang="ru-RU" dirty="0"/>
          </a:p>
        </p:txBody>
      </p:sp>
      <p:sp>
        <p:nvSpPr>
          <p:cNvPr id="27" name="Овальная выноска 26"/>
          <p:cNvSpPr/>
          <p:nvPr/>
        </p:nvSpPr>
        <p:spPr>
          <a:xfrm>
            <a:off x="683568" y="3356992"/>
            <a:ext cx="1512168" cy="612648"/>
          </a:xfrm>
          <a:prstGeom prst="wedgeEllipseCallout">
            <a:avLst>
              <a:gd name="adj1" fmla="val 176197"/>
              <a:gd name="adj2" fmla="val 96082"/>
            </a:avLst>
          </a:prstGeom>
          <a:solidFill>
            <a:schemeClr val="accent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60040,2</a:t>
            </a:r>
          </a:p>
          <a:p>
            <a:pPr algn="ctr"/>
            <a:r>
              <a:rPr lang="ru-RU" dirty="0" smtClean="0"/>
              <a:t>тыс.руб.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5580112" y="5877272"/>
            <a:ext cx="1944216" cy="432048"/>
          </a:xfrm>
          <a:prstGeom prst="rect">
            <a:avLst/>
          </a:prstGeom>
          <a:solidFill>
            <a:schemeClr val="accent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1368839,7</a:t>
            </a:r>
          </a:p>
          <a:p>
            <a:pPr algn="ctr"/>
            <a:r>
              <a:rPr lang="ru-RU" dirty="0" smtClean="0"/>
              <a:t> тыс.руб.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1619672" y="5877272"/>
            <a:ext cx="1944216" cy="43204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1652671,4 тыс.руб.  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7884368" y="5229200"/>
            <a:ext cx="1058416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2026 год</a:t>
            </a: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7884368" y="5517232"/>
            <a:ext cx="1058416" cy="2880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2027год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7884368" y="5805264"/>
            <a:ext cx="1058416" cy="2880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2028 год</a:t>
            </a:r>
            <a:endParaRPr lang="ru-RU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251520" y="260648"/>
            <a:ext cx="84249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Расходы на образование</a:t>
            </a:r>
            <a:endParaRPr lang="ru-RU" dirty="0"/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251520" y="1340768"/>
            <a:ext cx="1441450" cy="684783"/>
          </a:xfrm>
          <a:prstGeom prst="wedgeRectCallout">
            <a:avLst>
              <a:gd name="adj1" fmla="val -7190"/>
              <a:gd name="adj2" fmla="val 103459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/>
              <a:t>Содержание </a:t>
            </a:r>
            <a:r>
              <a:rPr lang="ru-RU" sz="1400" dirty="0" smtClean="0"/>
              <a:t>14 </a:t>
            </a:r>
            <a:r>
              <a:rPr lang="ru-RU" sz="1400" dirty="0"/>
              <a:t>школ</a:t>
            </a: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1979712" y="980728"/>
            <a:ext cx="1582737" cy="935038"/>
          </a:xfrm>
          <a:prstGeom prst="wedgeRectCallout">
            <a:avLst>
              <a:gd name="adj1" fmla="val -21410"/>
              <a:gd name="adj2" fmla="val 99981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/>
              <a:t>Содержание </a:t>
            </a:r>
            <a:r>
              <a:rPr lang="ru-RU" sz="1400" dirty="0" smtClean="0"/>
              <a:t>8 </a:t>
            </a:r>
            <a:r>
              <a:rPr lang="ru-RU" sz="1400" dirty="0"/>
              <a:t>детских дошкольных учреждений</a:t>
            </a: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3851920" y="980728"/>
            <a:ext cx="1800225" cy="935038"/>
          </a:xfrm>
          <a:prstGeom prst="wedgeRectCallout">
            <a:avLst>
              <a:gd name="adj1" fmla="val -17853"/>
              <a:gd name="adj2" fmla="val 100878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/>
              <a:t>Содержание 2 учреждений дополнительного образования</a:t>
            </a:r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5868144" y="980728"/>
            <a:ext cx="1440160" cy="863600"/>
          </a:xfrm>
          <a:prstGeom prst="wedgeRectCallout">
            <a:avLst>
              <a:gd name="adj1" fmla="val -6381"/>
              <a:gd name="adj2" fmla="val 114279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/>
              <a:t>Содержание МБУ «ЦРО</a:t>
            </a:r>
            <a:r>
              <a:rPr lang="ru-RU" sz="1400" dirty="0" smtClean="0"/>
              <a:t>», аппарата, отдых детей</a:t>
            </a:r>
            <a:endParaRPr lang="ru-RU" sz="1400" dirty="0"/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7524328" y="908720"/>
            <a:ext cx="1368425" cy="935038"/>
          </a:xfrm>
          <a:prstGeom prst="wedgeRectCallout">
            <a:avLst>
              <a:gd name="adj1" fmla="val -9211"/>
              <a:gd name="adj2" fmla="val 106720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/>
              <a:t>Мероприятия среди молодежи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51520" y="2420888"/>
            <a:ext cx="431800" cy="1728192"/>
          </a:xfrm>
          <a:prstGeom prst="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323528" y="4149080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251520" y="4149080"/>
            <a:ext cx="1368425" cy="6492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/>
              <a:t>Общее образование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83568" y="2420888"/>
            <a:ext cx="431800" cy="1728192"/>
          </a:xfrm>
          <a:prstGeom prst="rect">
            <a:avLst/>
          </a:prstGeom>
          <a:solidFill>
            <a:srgbClr val="BC5908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115616" y="2420888"/>
            <a:ext cx="431800" cy="1728192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907704" y="2420888"/>
            <a:ext cx="431800" cy="1728192"/>
          </a:xfrm>
          <a:prstGeom prst="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339752" y="2420888"/>
            <a:ext cx="431800" cy="1728192"/>
          </a:xfrm>
          <a:prstGeom prst="rect">
            <a:avLst/>
          </a:prstGeom>
          <a:solidFill>
            <a:srgbClr val="BC5908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771800" y="2420888"/>
            <a:ext cx="431800" cy="1728192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851920" y="2420888"/>
            <a:ext cx="431800" cy="1728192"/>
          </a:xfrm>
          <a:prstGeom prst="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4283968" y="2420888"/>
            <a:ext cx="431800" cy="1728192"/>
          </a:xfrm>
          <a:prstGeom prst="rect">
            <a:avLst/>
          </a:prstGeom>
          <a:solidFill>
            <a:srgbClr val="BC5908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4716016" y="2420888"/>
            <a:ext cx="431800" cy="1728192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5940152" y="2420888"/>
            <a:ext cx="431800" cy="1728192"/>
          </a:xfrm>
          <a:prstGeom prst="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6372200" y="2420888"/>
            <a:ext cx="431800" cy="1728192"/>
          </a:xfrm>
          <a:prstGeom prst="rect">
            <a:avLst/>
          </a:prstGeom>
          <a:solidFill>
            <a:srgbClr val="BC5908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6804248" y="2420888"/>
            <a:ext cx="431800" cy="1728192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7524328" y="2420888"/>
            <a:ext cx="431800" cy="1728192"/>
          </a:xfrm>
          <a:prstGeom prst="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7956376" y="2420888"/>
            <a:ext cx="431800" cy="1728192"/>
          </a:xfrm>
          <a:prstGeom prst="rect">
            <a:avLst/>
          </a:prstGeom>
          <a:solidFill>
            <a:srgbClr val="BC5908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8388424" y="2420888"/>
            <a:ext cx="431800" cy="1728192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1835696" y="4149080"/>
            <a:ext cx="1368425" cy="6492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/>
              <a:t>Дошкольное образование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3563888" y="4149080"/>
            <a:ext cx="1728787" cy="6492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/>
              <a:t>Дополнительное образование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5652120" y="4149080"/>
            <a:ext cx="1655763" cy="6492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/>
              <a:t>Другие вопросы в области образования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7524328" y="4149080"/>
            <a:ext cx="1368425" cy="6492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/>
              <a:t>Молодежная политика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7956376" y="476672"/>
            <a:ext cx="72008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тыс.руб.</a:t>
            </a:r>
            <a:endParaRPr lang="ru-RU" sz="1200" dirty="0"/>
          </a:p>
        </p:txBody>
      </p:sp>
      <p:pic>
        <p:nvPicPr>
          <p:cNvPr id="43" name="Picture 2" descr="Y:\Чернышева С.В. (ЦРО)\!!! АВГУСТ 2020\24-08-2020_13-44-50\кабинет 1.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4941168"/>
            <a:ext cx="3240360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C:\Users\USER\Desktop\для презентации\Мелех 1\PB110113 (1)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4941168"/>
            <a:ext cx="2880320" cy="17008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Прямоугольник 43"/>
          <p:cNvSpPr/>
          <p:nvPr/>
        </p:nvSpPr>
        <p:spPr>
          <a:xfrm rot="16200000">
            <a:off x="1403648" y="328498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261024,9</a:t>
            </a:r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 rot="16200000">
            <a:off x="1835696" y="328498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265113,8</a:t>
            </a:r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>
          <a:xfrm rot="16200000">
            <a:off x="2267744" y="328498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261126,0</a:t>
            </a:r>
            <a:endParaRPr lang="ru-RU" dirty="0"/>
          </a:p>
        </p:txBody>
      </p:sp>
      <p:sp>
        <p:nvSpPr>
          <p:cNvPr id="49" name="Прямоугольник 48"/>
          <p:cNvSpPr/>
          <p:nvPr/>
        </p:nvSpPr>
        <p:spPr>
          <a:xfrm rot="16200000">
            <a:off x="179512" y="328498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733209,6</a:t>
            </a:r>
            <a:endParaRPr lang="ru-RU" dirty="0"/>
          </a:p>
        </p:txBody>
      </p:sp>
      <p:sp>
        <p:nvSpPr>
          <p:cNvPr id="51" name="Прямоугольник 50"/>
          <p:cNvSpPr/>
          <p:nvPr/>
        </p:nvSpPr>
        <p:spPr>
          <a:xfrm rot="16200000">
            <a:off x="3347864" y="328498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145095,8</a:t>
            </a:r>
            <a:endParaRPr lang="ru-RU" dirty="0"/>
          </a:p>
        </p:txBody>
      </p:sp>
      <p:sp>
        <p:nvSpPr>
          <p:cNvPr id="53" name="Прямоугольник 52"/>
          <p:cNvSpPr/>
          <p:nvPr/>
        </p:nvSpPr>
        <p:spPr>
          <a:xfrm rot="16200000">
            <a:off x="4211960" y="328498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55841,2</a:t>
            </a:r>
            <a:endParaRPr lang="ru-RU" dirty="0"/>
          </a:p>
        </p:txBody>
      </p:sp>
      <p:sp>
        <p:nvSpPr>
          <p:cNvPr id="54" name="Прямоугольник 53"/>
          <p:cNvSpPr/>
          <p:nvPr/>
        </p:nvSpPr>
        <p:spPr>
          <a:xfrm rot="16200000">
            <a:off x="5436096" y="328498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51030,5</a:t>
            </a:r>
            <a:endParaRPr lang="ru-RU" dirty="0"/>
          </a:p>
        </p:txBody>
      </p:sp>
      <p:sp>
        <p:nvSpPr>
          <p:cNvPr id="56" name="Прямоугольник 55"/>
          <p:cNvSpPr/>
          <p:nvPr/>
        </p:nvSpPr>
        <p:spPr>
          <a:xfrm rot="16200000">
            <a:off x="6300192" y="328498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51100,5</a:t>
            </a:r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 rot="16200000">
            <a:off x="7020272" y="328498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4639,6</a:t>
            </a:r>
            <a:endParaRPr lang="ru-RU" dirty="0"/>
          </a:p>
        </p:txBody>
      </p:sp>
      <p:sp>
        <p:nvSpPr>
          <p:cNvPr id="58" name="Прямоугольник 57"/>
          <p:cNvSpPr/>
          <p:nvPr/>
        </p:nvSpPr>
        <p:spPr>
          <a:xfrm rot="16200000">
            <a:off x="7452320" y="328498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4639,6</a:t>
            </a:r>
            <a:endParaRPr lang="ru-RU" dirty="0"/>
          </a:p>
        </p:txBody>
      </p:sp>
      <p:sp>
        <p:nvSpPr>
          <p:cNvPr id="59" name="Прямоугольник 58"/>
          <p:cNvSpPr/>
          <p:nvPr/>
        </p:nvSpPr>
        <p:spPr>
          <a:xfrm rot="16200000">
            <a:off x="7884368" y="328498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4639,6</a:t>
            </a:r>
            <a:endParaRPr lang="ru-RU" dirty="0"/>
          </a:p>
        </p:txBody>
      </p:sp>
      <p:sp>
        <p:nvSpPr>
          <p:cNvPr id="60" name="Прямоугольник 59"/>
          <p:cNvSpPr/>
          <p:nvPr/>
        </p:nvSpPr>
        <p:spPr>
          <a:xfrm rot="16200000">
            <a:off x="611560" y="328498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649054,0</a:t>
            </a:r>
            <a:endParaRPr lang="ru-RU" dirty="0"/>
          </a:p>
        </p:txBody>
      </p:sp>
      <p:sp>
        <p:nvSpPr>
          <p:cNvPr id="61" name="Прямоугольник 60"/>
          <p:cNvSpPr/>
          <p:nvPr/>
        </p:nvSpPr>
        <p:spPr>
          <a:xfrm rot="16200000">
            <a:off x="5868144" y="328498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51030,5</a:t>
            </a:r>
            <a:endParaRPr lang="ru-RU" dirty="0"/>
          </a:p>
        </p:txBody>
      </p:sp>
      <p:sp>
        <p:nvSpPr>
          <p:cNvPr id="62" name="Прямоугольник 61"/>
          <p:cNvSpPr/>
          <p:nvPr/>
        </p:nvSpPr>
        <p:spPr>
          <a:xfrm rot="16200000">
            <a:off x="3779912" y="328498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61403,5</a:t>
            </a:r>
            <a:endParaRPr lang="ru-RU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4067944" y="5157192"/>
            <a:ext cx="91440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2026 год</a:t>
            </a:r>
            <a:endParaRPr lang="ru-RU" sz="1400" dirty="0"/>
          </a:p>
        </p:txBody>
      </p:sp>
      <p:sp>
        <p:nvSpPr>
          <p:cNvPr id="64" name="Прямоугольник 63"/>
          <p:cNvSpPr/>
          <p:nvPr/>
        </p:nvSpPr>
        <p:spPr>
          <a:xfrm>
            <a:off x="3707904" y="5157192"/>
            <a:ext cx="360040" cy="288032"/>
          </a:xfrm>
          <a:prstGeom prst="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3707904" y="5589240"/>
            <a:ext cx="360040" cy="288032"/>
          </a:xfrm>
          <a:prstGeom prst="rect">
            <a:avLst/>
          </a:prstGeom>
          <a:solidFill>
            <a:srgbClr val="BC5908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4067944" y="5589240"/>
            <a:ext cx="91440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2027 год</a:t>
            </a:r>
            <a:endParaRPr lang="ru-RU" sz="1400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4067944" y="6021288"/>
            <a:ext cx="91440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2028 год</a:t>
            </a:r>
            <a:endParaRPr lang="ru-RU" sz="1400" dirty="0"/>
          </a:p>
        </p:txBody>
      </p:sp>
      <p:sp>
        <p:nvSpPr>
          <p:cNvPr id="68" name="Прямоугольник 67"/>
          <p:cNvSpPr/>
          <p:nvPr/>
        </p:nvSpPr>
        <p:spPr>
          <a:xfrm>
            <a:off x="3707904" y="6021288"/>
            <a:ext cx="360040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рямоугольник 68"/>
          <p:cNvSpPr/>
          <p:nvPr/>
        </p:nvSpPr>
        <p:spPr>
          <a:xfrm rot="16200000">
            <a:off x="-252536" y="328498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830597,8</a:t>
            </a:r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827584" y="260648"/>
            <a:ext cx="748883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Расходы на культуру</a:t>
            </a:r>
            <a:endParaRPr lang="ru-RU" dirty="0"/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251520" y="980728"/>
            <a:ext cx="1800225" cy="612775"/>
          </a:xfrm>
          <a:prstGeom prst="wedgeRectCallout">
            <a:avLst>
              <a:gd name="adj1" fmla="val -16162"/>
              <a:gd name="adj2" fmla="val 181557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/>
              <a:t>Содержание МБУ «Районный дом культуры»</a:t>
            </a: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2195736" y="980728"/>
            <a:ext cx="1727200" cy="936625"/>
          </a:xfrm>
          <a:prstGeom prst="wedgeRectCallout">
            <a:avLst>
              <a:gd name="adj1" fmla="val -16182"/>
              <a:gd name="adj2" fmla="val 100421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/>
              <a:t>Содержание МБУ «Центральная районная библиотека»</a:t>
            </a: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3995936" y="980728"/>
            <a:ext cx="1512490" cy="1079500"/>
          </a:xfrm>
          <a:prstGeom prst="wedgeRectCallout">
            <a:avLst>
              <a:gd name="adj1" fmla="val -13303"/>
              <a:gd name="adj2" fmla="val 80395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/>
              <a:t>Содержание МБУ «Историко-краеведческий музей»</a:t>
            </a:r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5580112" y="980728"/>
            <a:ext cx="1728788" cy="1223963"/>
          </a:xfrm>
          <a:prstGeom prst="wedgeRectCallout">
            <a:avLst>
              <a:gd name="adj1" fmla="val -3084"/>
              <a:gd name="adj2" fmla="val 66885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/>
              <a:t>Укрепление материально-технической базы учреждений и инвестиции</a:t>
            </a: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7452320" y="980729"/>
            <a:ext cx="1403648" cy="1080119"/>
          </a:xfrm>
          <a:prstGeom prst="wedgeRectCallout">
            <a:avLst>
              <a:gd name="adj1" fmla="val -1924"/>
              <a:gd name="adj2" fmla="val 80366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/>
              <a:t>Содержание аппарата управления культуры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51520" y="2420888"/>
            <a:ext cx="431800" cy="1728192"/>
          </a:xfrm>
          <a:prstGeom prst="rect">
            <a:avLst/>
          </a:prstGeom>
          <a:solidFill>
            <a:srgbClr val="0CAEC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452320" y="404664"/>
            <a:ext cx="864096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тыс.руб.</a:t>
            </a:r>
            <a:endParaRPr lang="ru-RU" sz="1400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79512" y="4149080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683568" y="2420888"/>
            <a:ext cx="431800" cy="1728192"/>
          </a:xfrm>
          <a:prstGeom prst="rect">
            <a:avLst/>
          </a:prstGeom>
          <a:solidFill>
            <a:srgbClr val="C20EA8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115616" y="2420888"/>
            <a:ext cx="431800" cy="1728192"/>
          </a:xfrm>
          <a:prstGeom prst="rect">
            <a:avLst/>
          </a:prstGeom>
          <a:solidFill>
            <a:srgbClr val="7F6EFA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123728" y="2420888"/>
            <a:ext cx="431800" cy="1728192"/>
          </a:xfrm>
          <a:prstGeom prst="rect">
            <a:avLst/>
          </a:prstGeom>
          <a:solidFill>
            <a:srgbClr val="0CAEC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2555776" y="2420888"/>
            <a:ext cx="431800" cy="1728192"/>
          </a:xfrm>
          <a:prstGeom prst="rect">
            <a:avLst/>
          </a:prstGeom>
          <a:solidFill>
            <a:srgbClr val="C20EA8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2987824" y="2420888"/>
            <a:ext cx="431800" cy="1728192"/>
          </a:xfrm>
          <a:prstGeom prst="rect">
            <a:avLst/>
          </a:prstGeom>
          <a:solidFill>
            <a:srgbClr val="7F6EFA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3995936" y="2420888"/>
            <a:ext cx="431800" cy="1728192"/>
          </a:xfrm>
          <a:prstGeom prst="rect">
            <a:avLst/>
          </a:prstGeom>
          <a:solidFill>
            <a:srgbClr val="0CAEC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4427984" y="2420888"/>
            <a:ext cx="431800" cy="1728192"/>
          </a:xfrm>
          <a:prstGeom prst="rect">
            <a:avLst/>
          </a:prstGeom>
          <a:solidFill>
            <a:srgbClr val="C20EA8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4860032" y="2420888"/>
            <a:ext cx="431800" cy="1728192"/>
          </a:xfrm>
          <a:prstGeom prst="rect">
            <a:avLst/>
          </a:prstGeom>
          <a:solidFill>
            <a:srgbClr val="7F6EFA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5796136" y="2420888"/>
            <a:ext cx="431800" cy="1728192"/>
          </a:xfrm>
          <a:prstGeom prst="rect">
            <a:avLst/>
          </a:prstGeom>
          <a:solidFill>
            <a:srgbClr val="0CAEC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6228184" y="2420888"/>
            <a:ext cx="431800" cy="1728192"/>
          </a:xfrm>
          <a:prstGeom prst="rect">
            <a:avLst/>
          </a:prstGeom>
          <a:solidFill>
            <a:srgbClr val="C20EA8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6660232" y="2420888"/>
            <a:ext cx="431800" cy="1728192"/>
          </a:xfrm>
          <a:prstGeom prst="rect">
            <a:avLst/>
          </a:prstGeom>
          <a:solidFill>
            <a:srgbClr val="7F6EFA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7596336" y="2420888"/>
            <a:ext cx="431800" cy="1728192"/>
          </a:xfrm>
          <a:prstGeom prst="rect">
            <a:avLst/>
          </a:prstGeom>
          <a:solidFill>
            <a:srgbClr val="0CAEC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8028384" y="2420888"/>
            <a:ext cx="431800" cy="1728192"/>
          </a:xfrm>
          <a:prstGeom prst="rect">
            <a:avLst/>
          </a:prstGeom>
          <a:solidFill>
            <a:srgbClr val="C20EA8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8460432" y="2420888"/>
            <a:ext cx="431800" cy="1728192"/>
          </a:xfrm>
          <a:prstGeom prst="rect">
            <a:avLst/>
          </a:prstGeom>
          <a:solidFill>
            <a:srgbClr val="7F6EFA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 rot="16200000">
            <a:off x="-252536" y="328498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139460,4</a:t>
            </a:r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 rot="16200000">
            <a:off x="179512" y="328498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139460,4</a:t>
            </a:r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 rot="16200000">
            <a:off x="611560" y="328498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141064,3</a:t>
            </a:r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 rot="16200000">
            <a:off x="1619672" y="328498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52838,9</a:t>
            </a:r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>
          <a:xfrm rot="16200000">
            <a:off x="2051720" y="328498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52842,1</a:t>
            </a:r>
            <a:endParaRPr lang="ru-RU" dirty="0"/>
          </a:p>
        </p:txBody>
      </p:sp>
      <p:sp>
        <p:nvSpPr>
          <p:cNvPr id="48" name="Прямоугольник 47"/>
          <p:cNvSpPr/>
          <p:nvPr/>
        </p:nvSpPr>
        <p:spPr>
          <a:xfrm rot="16200000">
            <a:off x="2483768" y="328498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53595,4</a:t>
            </a:r>
            <a:endParaRPr lang="ru-RU" dirty="0"/>
          </a:p>
        </p:txBody>
      </p:sp>
      <p:sp>
        <p:nvSpPr>
          <p:cNvPr id="49" name="Прямоугольник 48"/>
          <p:cNvSpPr/>
          <p:nvPr/>
        </p:nvSpPr>
        <p:spPr>
          <a:xfrm rot="16200000">
            <a:off x="3491880" y="328498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13790,4</a:t>
            </a:r>
            <a:endParaRPr lang="ru-RU" dirty="0"/>
          </a:p>
        </p:txBody>
      </p:sp>
      <p:sp>
        <p:nvSpPr>
          <p:cNvPr id="50" name="Прямоугольник 49"/>
          <p:cNvSpPr/>
          <p:nvPr/>
        </p:nvSpPr>
        <p:spPr>
          <a:xfrm rot="16200000">
            <a:off x="3923928" y="328498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13790,4</a:t>
            </a:r>
            <a:endParaRPr lang="ru-RU" dirty="0"/>
          </a:p>
        </p:txBody>
      </p:sp>
      <p:sp>
        <p:nvSpPr>
          <p:cNvPr id="51" name="Прямоугольник 50"/>
          <p:cNvSpPr/>
          <p:nvPr/>
        </p:nvSpPr>
        <p:spPr>
          <a:xfrm rot="16200000">
            <a:off x="4355976" y="328498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13965,1</a:t>
            </a:r>
            <a:endParaRPr lang="ru-RU" dirty="0"/>
          </a:p>
        </p:txBody>
      </p:sp>
      <p:sp>
        <p:nvSpPr>
          <p:cNvPr id="52" name="Прямоугольник 51"/>
          <p:cNvSpPr/>
          <p:nvPr/>
        </p:nvSpPr>
        <p:spPr>
          <a:xfrm rot="16200000">
            <a:off x="5292080" y="328498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17432,2</a:t>
            </a:r>
            <a:endParaRPr lang="ru-RU" dirty="0"/>
          </a:p>
        </p:txBody>
      </p:sp>
      <p:sp>
        <p:nvSpPr>
          <p:cNvPr id="53" name="Прямоугольник 52"/>
          <p:cNvSpPr/>
          <p:nvPr/>
        </p:nvSpPr>
        <p:spPr>
          <a:xfrm rot="16200000">
            <a:off x="5724128" y="328498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16627,0</a:t>
            </a:r>
            <a:endParaRPr lang="ru-RU" dirty="0"/>
          </a:p>
        </p:txBody>
      </p:sp>
      <p:sp>
        <p:nvSpPr>
          <p:cNvPr id="54" name="Прямоугольник 53"/>
          <p:cNvSpPr/>
          <p:nvPr/>
        </p:nvSpPr>
        <p:spPr>
          <a:xfrm rot="16200000">
            <a:off x="6156176" y="328498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16114,7</a:t>
            </a:r>
            <a:endParaRPr lang="ru-RU" dirty="0"/>
          </a:p>
        </p:txBody>
      </p:sp>
      <p:sp>
        <p:nvSpPr>
          <p:cNvPr id="55" name="Прямоугольник 54"/>
          <p:cNvSpPr/>
          <p:nvPr/>
        </p:nvSpPr>
        <p:spPr>
          <a:xfrm rot="16200000">
            <a:off x="7092280" y="328498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3242,7</a:t>
            </a:r>
            <a:endParaRPr lang="ru-RU" dirty="0"/>
          </a:p>
        </p:txBody>
      </p:sp>
      <p:sp>
        <p:nvSpPr>
          <p:cNvPr id="56" name="Прямоугольник 55"/>
          <p:cNvSpPr/>
          <p:nvPr/>
        </p:nvSpPr>
        <p:spPr>
          <a:xfrm rot="16200000">
            <a:off x="7524328" y="328498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3242,7</a:t>
            </a:r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 rot="16200000">
            <a:off x="7956376" y="328498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3242,7</a:t>
            </a:r>
            <a:endParaRPr lang="ru-RU" dirty="0"/>
          </a:p>
        </p:txBody>
      </p:sp>
      <p:pic>
        <p:nvPicPr>
          <p:cNvPr id="58" name="Picture 3" descr="C:\Users\NWS\Desktop\blbLS79dT-A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437112"/>
            <a:ext cx="3533901" cy="21463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6096" y="4437112"/>
            <a:ext cx="3466992" cy="2232248"/>
          </a:xfrm>
          <a:prstGeom prst="rect">
            <a:avLst/>
          </a:prstGeom>
        </p:spPr>
      </p:pic>
      <p:sp>
        <p:nvSpPr>
          <p:cNvPr id="60" name="Прямоугольник 59"/>
          <p:cNvSpPr/>
          <p:nvPr/>
        </p:nvSpPr>
        <p:spPr>
          <a:xfrm>
            <a:off x="4355976" y="5013176"/>
            <a:ext cx="91440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2026 год</a:t>
            </a:r>
            <a:endParaRPr lang="ru-RU" sz="1400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4355976" y="5445224"/>
            <a:ext cx="91440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2027 год</a:t>
            </a:r>
            <a:endParaRPr lang="ru-RU" sz="14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4355976" y="5877272"/>
            <a:ext cx="91440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2028год</a:t>
            </a:r>
            <a:endParaRPr lang="ru-RU" sz="1400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4067944" y="5013176"/>
            <a:ext cx="288032" cy="288032"/>
          </a:xfrm>
          <a:prstGeom prst="rect">
            <a:avLst/>
          </a:prstGeom>
          <a:solidFill>
            <a:srgbClr val="0CAEC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4067944" y="5445224"/>
            <a:ext cx="288032" cy="288032"/>
          </a:xfrm>
          <a:prstGeom prst="rect">
            <a:avLst/>
          </a:prstGeom>
          <a:solidFill>
            <a:srgbClr val="C20EA8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4067944" y="5877272"/>
            <a:ext cx="288032" cy="288032"/>
          </a:xfrm>
          <a:prstGeom prst="rect">
            <a:avLst/>
          </a:prstGeom>
          <a:solidFill>
            <a:srgbClr val="7F6EFA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 flipH="1">
            <a:off x="179512" y="260648"/>
            <a:ext cx="878497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Расходы на физическую культуру и спорт на 2026-2028 годы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323528" y="3789040"/>
            <a:ext cx="85689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4" descr="C:\Users\USER\Desktop\для презентации\крутово\41tOsH94Aug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077072"/>
            <a:ext cx="2952328" cy="2520280"/>
          </a:xfrm>
          <a:prstGeom prst="rect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" descr="Y:\Сафонова Т.В. (ЦРО)\От Домашних\22 июля 2020\DSC_005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4077072"/>
            <a:ext cx="4067944" cy="2520280"/>
          </a:xfrm>
          <a:prstGeom prst="rect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647717" y="1916834"/>
            <a:ext cx="576064" cy="1872208"/>
          </a:xfrm>
          <a:prstGeom prst="rect">
            <a:avLst/>
          </a:prstGeom>
          <a:solidFill>
            <a:srgbClr val="CC99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257980" y="1916834"/>
            <a:ext cx="576064" cy="1872208"/>
          </a:xfrm>
          <a:prstGeom prst="rect">
            <a:avLst/>
          </a:prstGeom>
          <a:solidFill>
            <a:srgbClr val="7F6EFA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847197" y="1902188"/>
            <a:ext cx="576064" cy="1872208"/>
          </a:xfrm>
          <a:prstGeom prst="rect">
            <a:avLst/>
          </a:prstGeom>
          <a:solidFill>
            <a:schemeClr val="accent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942879" y="1916834"/>
            <a:ext cx="576064" cy="1872208"/>
          </a:xfrm>
          <a:prstGeom prst="rect">
            <a:avLst/>
          </a:prstGeom>
          <a:solidFill>
            <a:srgbClr val="CC99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519605" y="1935311"/>
            <a:ext cx="576064" cy="1872208"/>
          </a:xfrm>
          <a:prstGeom prst="rect">
            <a:avLst/>
          </a:prstGeom>
          <a:solidFill>
            <a:srgbClr val="7F6EFA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095669" y="1935311"/>
            <a:ext cx="576064" cy="1872208"/>
          </a:xfrm>
          <a:prstGeom prst="rect">
            <a:avLst/>
          </a:prstGeom>
          <a:solidFill>
            <a:schemeClr val="accent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944310" y="1928749"/>
            <a:ext cx="576064" cy="1872208"/>
          </a:xfrm>
          <a:prstGeom prst="rect">
            <a:avLst/>
          </a:prstGeom>
          <a:solidFill>
            <a:schemeClr val="accent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368246" y="1902188"/>
            <a:ext cx="576064" cy="1872208"/>
          </a:xfrm>
          <a:prstGeom prst="rect">
            <a:avLst/>
          </a:prstGeom>
          <a:solidFill>
            <a:srgbClr val="7F6EFA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792182" y="1902685"/>
            <a:ext cx="576064" cy="1872208"/>
          </a:xfrm>
          <a:prstGeom prst="rect">
            <a:avLst/>
          </a:prstGeom>
          <a:solidFill>
            <a:srgbClr val="CC99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ая выноска 25"/>
          <p:cNvSpPr/>
          <p:nvPr/>
        </p:nvSpPr>
        <p:spPr>
          <a:xfrm>
            <a:off x="107504" y="780315"/>
            <a:ext cx="1872208" cy="900680"/>
          </a:xfrm>
          <a:prstGeom prst="wedgeRectCallout">
            <a:avLst>
              <a:gd name="adj1" fmla="val -1297"/>
              <a:gd name="adj2" fmla="val 114954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Содержание МАУ спортивная школа «Дворец спорта»</a:t>
            </a:r>
            <a:endParaRPr lang="ru-RU" sz="1200" dirty="0"/>
          </a:p>
        </p:txBody>
      </p:sp>
      <p:sp>
        <p:nvSpPr>
          <p:cNvPr id="27" name="Прямоугольная выноска 26"/>
          <p:cNvSpPr/>
          <p:nvPr/>
        </p:nvSpPr>
        <p:spPr>
          <a:xfrm>
            <a:off x="1991213" y="695813"/>
            <a:ext cx="3096344" cy="1008112"/>
          </a:xfrm>
          <a:prstGeom prst="wedgeRectCallout">
            <a:avLst>
              <a:gd name="adj1" fmla="val -3778"/>
              <a:gd name="adj2" fmla="val 89698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Приобретение спортивного оборудования и инвентаря для приведения учреждений спортивной подготовки в нормативное состояние, укрепление материально-технической базы учреждения</a:t>
            </a:r>
            <a:endParaRPr lang="ru-RU" sz="1200" dirty="0"/>
          </a:p>
        </p:txBody>
      </p:sp>
      <p:sp>
        <p:nvSpPr>
          <p:cNvPr id="28" name="Прямоугольная выноска 27"/>
          <p:cNvSpPr/>
          <p:nvPr/>
        </p:nvSpPr>
        <p:spPr>
          <a:xfrm>
            <a:off x="5086895" y="763490"/>
            <a:ext cx="1872208" cy="900680"/>
          </a:xfrm>
          <a:prstGeom prst="wedgeRectCallout">
            <a:avLst>
              <a:gd name="adj1" fmla="val -890"/>
              <a:gd name="adj2" fmla="val 103956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Проведение массовых спортивных мероприятий для всех групп населения</a:t>
            </a:r>
            <a:endParaRPr lang="ru-RU" sz="1200" dirty="0"/>
          </a:p>
        </p:txBody>
      </p:sp>
      <p:sp>
        <p:nvSpPr>
          <p:cNvPr id="32" name="Прямоугольник 31"/>
          <p:cNvSpPr/>
          <p:nvPr/>
        </p:nvSpPr>
        <p:spPr>
          <a:xfrm rot="16200000">
            <a:off x="192394" y="2910300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51257,2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 rot="16200000">
            <a:off x="827584" y="2910797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51257,2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 rot="16200000">
            <a:off x="2951820" y="2898798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200,0</a:t>
            </a:r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 rot="16200000">
            <a:off x="3512262" y="2910300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mtClean="0"/>
              <a:t>200,0</a:t>
            </a:r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 rot="16200000">
            <a:off x="4510831" y="2906026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2000,0</a:t>
            </a:r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 rot="16200000">
            <a:off x="5087557" y="290980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2000,0</a:t>
            </a:r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 rot="16200000">
            <a:off x="5663621" y="2932915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2000,0</a:t>
            </a:r>
            <a:endParaRPr lang="ru-RU" dirty="0"/>
          </a:p>
        </p:txBody>
      </p:sp>
      <p:sp>
        <p:nvSpPr>
          <p:cNvPr id="43" name="Прямоугольник 42"/>
          <p:cNvSpPr/>
          <p:nvPr/>
        </p:nvSpPr>
        <p:spPr>
          <a:xfrm rot="16200000">
            <a:off x="1415149" y="2885561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51327,2</a:t>
            </a:r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 rot="16200000">
            <a:off x="2360217" y="2885560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3760,4</a:t>
            </a:r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3347864" y="4509120"/>
            <a:ext cx="360040" cy="288032"/>
          </a:xfrm>
          <a:prstGeom prst="rect">
            <a:avLst/>
          </a:prstGeom>
          <a:solidFill>
            <a:srgbClr val="CC99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3347864" y="5157192"/>
            <a:ext cx="360040" cy="288032"/>
          </a:xfrm>
          <a:prstGeom prst="rect">
            <a:avLst/>
          </a:prstGeom>
          <a:solidFill>
            <a:srgbClr val="7F6EFA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3347864" y="5805264"/>
            <a:ext cx="360040" cy="288032"/>
          </a:xfrm>
          <a:prstGeom prst="rect">
            <a:avLst/>
          </a:prstGeom>
          <a:solidFill>
            <a:schemeClr val="accent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3707904" y="4509120"/>
            <a:ext cx="91440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2026год</a:t>
            </a:r>
            <a:endParaRPr lang="ru-RU" sz="1400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3707904" y="5157192"/>
            <a:ext cx="91440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2027 год</a:t>
            </a:r>
            <a:endParaRPr lang="ru-RU" sz="1400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3707904" y="5805264"/>
            <a:ext cx="91440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2028год</a:t>
            </a:r>
            <a:endParaRPr lang="ru-RU" sz="1400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8100392" y="332656"/>
            <a:ext cx="864096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тыс.руб.</a:t>
            </a:r>
            <a:endParaRPr lang="ru-RU" sz="1400" dirty="0"/>
          </a:p>
        </p:txBody>
      </p:sp>
      <p:sp>
        <p:nvSpPr>
          <p:cNvPr id="44" name="Прямоугольная выноска 43"/>
          <p:cNvSpPr/>
          <p:nvPr/>
        </p:nvSpPr>
        <p:spPr>
          <a:xfrm>
            <a:off x="6959103" y="698682"/>
            <a:ext cx="1872208" cy="900680"/>
          </a:xfrm>
          <a:prstGeom prst="wedgeRectCallout">
            <a:avLst>
              <a:gd name="adj1" fmla="val -9935"/>
              <a:gd name="adj2" fmla="val 83275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Субсидия АНО Спортивно-технический клуб «Заречье»</a:t>
            </a:r>
            <a:endParaRPr lang="ru-RU" sz="1200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6959103" y="1935311"/>
            <a:ext cx="576064" cy="1872208"/>
          </a:xfrm>
          <a:prstGeom prst="rect">
            <a:avLst/>
          </a:prstGeom>
          <a:solidFill>
            <a:srgbClr val="CC99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7575127" y="1945515"/>
            <a:ext cx="576064" cy="1872208"/>
          </a:xfrm>
          <a:prstGeom prst="rect">
            <a:avLst/>
          </a:prstGeom>
          <a:solidFill>
            <a:srgbClr val="7F6EFA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8111231" y="1945515"/>
            <a:ext cx="576064" cy="1872208"/>
          </a:xfrm>
          <a:prstGeom prst="rect">
            <a:avLst/>
          </a:prstGeom>
          <a:solidFill>
            <a:schemeClr val="accent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 rot="16200000">
            <a:off x="6527055" y="292312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6513,0</a:t>
            </a:r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 rot="16200000">
            <a:off x="7143079" y="292312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6513,0</a:t>
            </a:r>
            <a:endParaRPr lang="ru-RU" dirty="0"/>
          </a:p>
        </p:txBody>
      </p:sp>
      <p:sp>
        <p:nvSpPr>
          <p:cNvPr id="58" name="Прямоугольник 57"/>
          <p:cNvSpPr/>
          <p:nvPr/>
        </p:nvSpPr>
        <p:spPr>
          <a:xfrm rot="16200000">
            <a:off x="7679183" y="2932914"/>
            <a:ext cx="1440160" cy="2880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6513,0</a:t>
            </a:r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611560" y="332656"/>
            <a:ext cx="727194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dirty="0"/>
              <a:t>Расходы на социальную </a:t>
            </a:r>
            <a:r>
              <a:rPr lang="ru-RU" dirty="0" smtClean="0"/>
              <a:t>политику на 2026 – 2028 годы</a:t>
            </a:r>
            <a:endParaRPr lang="ru-RU" dirty="0"/>
          </a:p>
        </p:txBody>
      </p:sp>
      <p:graphicFrame>
        <p:nvGraphicFramePr>
          <p:cNvPr id="9" name="Содержимое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838675"/>
              </p:ext>
            </p:extLst>
          </p:nvPr>
        </p:nvGraphicFramePr>
        <p:xfrm>
          <a:off x="359025" y="1196752"/>
          <a:ext cx="8784975" cy="50701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Нашивка 9"/>
          <p:cNvSpPr/>
          <p:nvPr/>
        </p:nvSpPr>
        <p:spPr>
          <a:xfrm rot="16200000">
            <a:off x="4499993" y="2301856"/>
            <a:ext cx="484188" cy="484187"/>
          </a:xfrm>
          <a:prstGeom prst="chevron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Нашивка 10"/>
          <p:cNvSpPr/>
          <p:nvPr/>
        </p:nvSpPr>
        <p:spPr>
          <a:xfrm rot="10800000">
            <a:off x="3347864" y="3429000"/>
            <a:ext cx="484188" cy="484187"/>
          </a:xfrm>
          <a:prstGeom prst="chevron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Нашивка 11"/>
          <p:cNvSpPr/>
          <p:nvPr/>
        </p:nvSpPr>
        <p:spPr>
          <a:xfrm rot="156697">
            <a:off x="5734907" y="3439780"/>
            <a:ext cx="484188" cy="484187"/>
          </a:xfrm>
          <a:prstGeom prst="chevron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Нашивка 12"/>
          <p:cNvSpPr/>
          <p:nvPr/>
        </p:nvSpPr>
        <p:spPr>
          <a:xfrm rot="5400000">
            <a:off x="4571999" y="4509121"/>
            <a:ext cx="484188" cy="484187"/>
          </a:xfrm>
          <a:prstGeom prst="chevron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5436096" y="1656047"/>
            <a:ext cx="1294408" cy="522229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3365,2</a:t>
            </a:r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>
            <a:off x="6515348" y="1664514"/>
            <a:ext cx="1294408" cy="52222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3365,2</a:t>
            </a:r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7162552" y="4471080"/>
            <a:ext cx="1369888" cy="522229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21516,1</a:t>
            </a:r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7162552" y="4993309"/>
            <a:ext cx="1441896" cy="52222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15552,4</a:t>
            </a:r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>
            <a:off x="2411760" y="5445224"/>
            <a:ext cx="1294408" cy="522229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7102,7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1187624" y="5373216"/>
            <a:ext cx="1294408" cy="52222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7102,7</a:t>
            </a:r>
            <a:endParaRPr lang="ru-RU" dirty="0"/>
          </a:p>
        </p:txBody>
      </p:sp>
      <p:sp>
        <p:nvSpPr>
          <p:cNvPr id="21" name="Овал 20"/>
          <p:cNvSpPr/>
          <p:nvPr/>
        </p:nvSpPr>
        <p:spPr>
          <a:xfrm>
            <a:off x="906074" y="2473874"/>
            <a:ext cx="1433677" cy="522229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38003,6</a:t>
            </a:r>
            <a:endParaRPr lang="ru-RU" dirty="0"/>
          </a:p>
        </p:txBody>
      </p:sp>
      <p:sp>
        <p:nvSpPr>
          <p:cNvPr id="22" name="Овал 21"/>
          <p:cNvSpPr/>
          <p:nvPr/>
        </p:nvSpPr>
        <p:spPr>
          <a:xfrm>
            <a:off x="611560" y="1985172"/>
            <a:ext cx="1438424" cy="52222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34592,1</a:t>
            </a:r>
            <a:endParaRPr lang="ru-RU" dirty="0"/>
          </a:p>
        </p:txBody>
      </p:sp>
      <p:sp>
        <p:nvSpPr>
          <p:cNvPr id="23" name="Овал 22"/>
          <p:cNvSpPr/>
          <p:nvPr/>
        </p:nvSpPr>
        <p:spPr>
          <a:xfrm>
            <a:off x="7669212" y="1724057"/>
            <a:ext cx="1294408" cy="522229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3365,2</a:t>
            </a:r>
            <a:endParaRPr lang="ru-RU" dirty="0"/>
          </a:p>
        </p:txBody>
      </p:sp>
      <p:sp>
        <p:nvSpPr>
          <p:cNvPr id="24" name="Овал 23"/>
          <p:cNvSpPr/>
          <p:nvPr/>
        </p:nvSpPr>
        <p:spPr>
          <a:xfrm>
            <a:off x="7312024" y="5515538"/>
            <a:ext cx="1436440" cy="522229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15933,9</a:t>
            </a:r>
            <a:endParaRPr lang="ru-RU" dirty="0"/>
          </a:p>
        </p:txBody>
      </p:sp>
      <p:sp>
        <p:nvSpPr>
          <p:cNvPr id="25" name="Овал 24"/>
          <p:cNvSpPr/>
          <p:nvPr/>
        </p:nvSpPr>
        <p:spPr>
          <a:xfrm>
            <a:off x="107504" y="5363202"/>
            <a:ext cx="1294408" cy="522229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7102,7</a:t>
            </a:r>
            <a:endParaRPr lang="ru-RU" dirty="0"/>
          </a:p>
        </p:txBody>
      </p:sp>
      <p:sp>
        <p:nvSpPr>
          <p:cNvPr id="26" name="Овал 25"/>
          <p:cNvSpPr/>
          <p:nvPr/>
        </p:nvSpPr>
        <p:spPr>
          <a:xfrm>
            <a:off x="395536" y="1467990"/>
            <a:ext cx="1369244" cy="522229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38100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32654,2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883500" y="476672"/>
            <a:ext cx="100811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т</a:t>
            </a:r>
            <a:r>
              <a:rPr lang="ru-RU" dirty="0" err="1" smtClean="0"/>
              <a:t>ыс.руб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8392" y="6309320"/>
            <a:ext cx="287164" cy="342693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86408" y="6297833"/>
            <a:ext cx="1036504" cy="3656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2026 год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1930287" y="6286347"/>
            <a:ext cx="1036504" cy="3656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2027 год</a:t>
            </a: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266200" y="6342511"/>
            <a:ext cx="1036504" cy="3656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2028 год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643123" y="6316072"/>
            <a:ext cx="287164" cy="342693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2979036" y="6365484"/>
            <a:ext cx="287164" cy="342693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1844824"/>
            <a:ext cx="8604448" cy="187220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Межбюджетные трансферты </a:t>
            </a:r>
            <a:r>
              <a:rPr lang="ru-RU" dirty="0" smtClean="0"/>
              <a:t>– </a:t>
            </a:r>
            <a:r>
              <a:rPr lang="ru-RU" sz="1400" dirty="0" smtClean="0"/>
              <a:t>средства, предоставляемые одним бюджетом бюджетной системы Российской Федерации другому бюджету бюджетной системы Российской Федерации :</a:t>
            </a:r>
          </a:p>
          <a:p>
            <a:pPr algn="ctr"/>
            <a:r>
              <a:rPr lang="ru-RU" sz="1400" dirty="0" smtClean="0"/>
              <a:t>Дотации – межбюджетные трансферты, предоставляемые на безвозмездной и безвозвратной основе.</a:t>
            </a:r>
          </a:p>
          <a:p>
            <a:pPr algn="ctr"/>
            <a:r>
              <a:rPr lang="ru-RU" sz="1400" dirty="0" smtClean="0"/>
              <a:t>Субсидии – межбюджетные трансферты ,предоставляемые в целях </a:t>
            </a:r>
            <a:r>
              <a:rPr lang="ru-RU" sz="1400" dirty="0" err="1" smtClean="0"/>
              <a:t>софинансирования</a:t>
            </a:r>
            <a:r>
              <a:rPr lang="ru-RU" sz="1400" dirty="0" smtClean="0"/>
              <a:t> расходных обязательств того бюджета, которому они предоставляются .</a:t>
            </a:r>
          </a:p>
          <a:p>
            <a:pPr algn="ctr"/>
            <a:r>
              <a:rPr lang="ru-RU" sz="1400" dirty="0" smtClean="0"/>
              <a:t>Субвенции – межбюджетные трансферты ,предоставляемые в целях финансирования расходных обязательств того бюджета, которому они предоставляются, возникающих при передаче полномочий с того бюджета, из которого они предоставляются.</a:t>
            </a:r>
          </a:p>
          <a:p>
            <a:pPr algn="ctr"/>
            <a:endParaRPr lang="ru-RU" sz="14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51520" y="836712"/>
            <a:ext cx="8712968" cy="69837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C3300"/>
                </a:solidFill>
              </a:rPr>
              <a:t>Межбюджетные отношения </a:t>
            </a:r>
            <a:r>
              <a:rPr lang="ru-RU" dirty="0" smtClean="0"/>
              <a:t>– </a:t>
            </a:r>
            <a:r>
              <a:rPr lang="ru-RU" sz="1400" dirty="0" smtClean="0"/>
              <a:t>взаимоотношения между публично-правовыми образованиями по вопросам регулирования бюджетных правоотношений, организации и осуществления бюджетного процесса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3568" y="3933056"/>
            <a:ext cx="7776864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Муниципальный долг </a:t>
            </a:r>
            <a:r>
              <a:rPr lang="ru-RU" dirty="0" smtClean="0"/>
              <a:t>– </a:t>
            </a:r>
            <a:r>
              <a:rPr lang="ru-RU" sz="1400" dirty="0" smtClean="0"/>
              <a:t>обязательства, возникающие из муниципальных заимствований, гарантий по обязательствам третьих лиц, другие обязательства в соответствии с видами долговых обязательств, принятые на себя муниципальным образованием</a:t>
            </a:r>
            <a:endParaRPr lang="ru-RU" sz="14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71600" y="4869160"/>
            <a:ext cx="7416824" cy="98640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Уровень расчетной бюджетной обеспеченности муниципального образования </a:t>
            </a:r>
            <a:r>
              <a:rPr lang="ru-RU" dirty="0" smtClean="0"/>
              <a:t>– </a:t>
            </a:r>
            <a:r>
              <a:rPr lang="ru-RU" sz="1400" dirty="0" smtClean="0"/>
              <a:t>индекс, который показывает, насколько соотношение </a:t>
            </a:r>
            <a:r>
              <a:rPr lang="ru-RU" sz="1400" dirty="0" err="1" smtClean="0"/>
              <a:t>подушевых</a:t>
            </a:r>
            <a:r>
              <a:rPr lang="ru-RU" sz="1400" dirty="0" smtClean="0"/>
              <a:t> доходных возможностей и расходных потребностей муниципального образования выше или ниже среднего уровня по муниципальным образованиям</a:t>
            </a:r>
            <a:endParaRPr lang="ru-RU" sz="14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03648" y="6021288"/>
            <a:ext cx="7272808" cy="57606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92D050"/>
                </a:solidFill>
              </a:rPr>
              <a:t>Муниципальные услуги (работы) </a:t>
            </a:r>
            <a:r>
              <a:rPr lang="ru-RU" dirty="0" smtClean="0"/>
              <a:t>– </a:t>
            </a:r>
            <a:r>
              <a:rPr lang="ru-RU" sz="1400" dirty="0" smtClean="0"/>
              <a:t>услуги (работы),оказываемые (выполняемые) органами местного самоуправления, муниципальными учреждениями</a:t>
            </a:r>
            <a:endParaRPr lang="ru-RU" sz="1400" dirty="0"/>
          </a:p>
        </p:txBody>
      </p:sp>
      <p:sp>
        <p:nvSpPr>
          <p:cNvPr id="7" name="Стрелка вниз 6"/>
          <p:cNvSpPr/>
          <p:nvPr/>
        </p:nvSpPr>
        <p:spPr>
          <a:xfrm flipH="1">
            <a:off x="1331640" y="260648"/>
            <a:ext cx="962392" cy="432048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flipH="1">
            <a:off x="4139952" y="260648"/>
            <a:ext cx="962392" cy="432048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flipH="1">
            <a:off x="6876256" y="260648"/>
            <a:ext cx="962392" cy="432048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174093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ocuments\Бюджет для граждан\09750299-60f1-40c9-bdc3-2c7f067f73b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982884"/>
            <a:ext cx="3456384" cy="3030291"/>
          </a:xfrm>
          <a:prstGeom prst="rect">
            <a:avLst/>
          </a:prstGeom>
          <a:noFill/>
        </p:spPr>
      </p:pic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195736" y="476672"/>
            <a:ext cx="4956293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Расходы по разделу «Национальная экономика»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402135442"/>
              </p:ext>
            </p:extLst>
          </p:nvPr>
        </p:nvGraphicFramePr>
        <p:xfrm>
          <a:off x="904603" y="834008"/>
          <a:ext cx="7704856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19662103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ocuments\Бюджет для граждан\бюджет на 22 год\68e60db1825b2fdd2eb7ea4adc9cb7c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2420888"/>
            <a:ext cx="3024336" cy="2553515"/>
          </a:xfrm>
          <a:prstGeom prst="rect">
            <a:avLst/>
          </a:prstGeom>
          <a:noFill/>
        </p:spPr>
      </p:pic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339752" y="260648"/>
            <a:ext cx="3917867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Дорожный фонд в 2026 году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786878520"/>
              </p:ext>
            </p:extLst>
          </p:nvPr>
        </p:nvGraphicFramePr>
        <p:xfrm>
          <a:off x="611560" y="584684"/>
          <a:ext cx="8280920" cy="5904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Штриховая стрелка вправо 12"/>
          <p:cNvSpPr/>
          <p:nvPr/>
        </p:nvSpPr>
        <p:spPr>
          <a:xfrm rot="1218785" flipH="1">
            <a:off x="5354913" y="5428435"/>
            <a:ext cx="1805409" cy="1171346"/>
          </a:xfrm>
          <a:prstGeom prst="striped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Субсидии из областного бюджета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57598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Выгнутая влево стрелка 21"/>
          <p:cNvSpPr/>
          <p:nvPr/>
        </p:nvSpPr>
        <p:spPr>
          <a:xfrm>
            <a:off x="6462786" y="1517859"/>
            <a:ext cx="432048" cy="1216152"/>
          </a:xfrm>
          <a:prstGeom prst="curvedRightArrow">
            <a:avLst>
              <a:gd name="adj1" fmla="val 25000"/>
              <a:gd name="adj2" fmla="val 50000"/>
              <a:gd name="adj3" fmla="val 58069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Выгнутая влево стрелка 22"/>
          <p:cNvSpPr/>
          <p:nvPr/>
        </p:nvSpPr>
        <p:spPr>
          <a:xfrm>
            <a:off x="6462786" y="4136876"/>
            <a:ext cx="432048" cy="1216152"/>
          </a:xfrm>
          <a:prstGeom prst="curvedRightArrow">
            <a:avLst>
              <a:gd name="adj1" fmla="val 25000"/>
              <a:gd name="adj2" fmla="val 50000"/>
              <a:gd name="adj3" fmla="val 58069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Выгнутая вправо стрелка 24"/>
          <p:cNvSpPr/>
          <p:nvPr/>
        </p:nvSpPr>
        <p:spPr>
          <a:xfrm>
            <a:off x="2051720" y="1556792"/>
            <a:ext cx="288032" cy="1216152"/>
          </a:xfrm>
          <a:prstGeom prst="curved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1721474279"/>
              </p:ext>
            </p:extLst>
          </p:nvPr>
        </p:nvGraphicFramePr>
        <p:xfrm>
          <a:off x="107504" y="980728"/>
          <a:ext cx="8892480" cy="5877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331640" y="260648"/>
            <a:ext cx="6483378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Расходы на жилищно-коммунальное хозяйство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1\Documents\Бюджет для граждан\utility_costs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68249" y="2007424"/>
            <a:ext cx="3600400" cy="3528392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353700" y="1971503"/>
            <a:ext cx="23397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 оказание мер социальной поддержки в целях ограничения роста платы граждан за коммунальные услуги 4000,0 тыс. руб.;</a:t>
            </a:r>
          </a:p>
          <a:p>
            <a:pPr>
              <a:buFontTx/>
              <a:buChar char="-"/>
            </a:pP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 взносы в уставный капитал предприятий коммунального комплекса 645,3 тыс. руб.;</a:t>
            </a:r>
          </a:p>
          <a:p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- содержание муниципального имущества Ковровского района 920,0 тыс. руб.;</a:t>
            </a:r>
          </a:p>
          <a:p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- на строительство, реконструкцию и модернизацию объектов коммунальной инфраструктуры  40103,9 тыс. руб.;</a:t>
            </a:r>
          </a:p>
          <a:p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- газификация 2400,0 тыс. руб.;</a:t>
            </a:r>
          </a:p>
          <a:p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 - предоставление субсидий предприятиям коммунального комплекса на возмещение убытков по содержанию муниципальных бань 5022,4 тыс.руб.;</a:t>
            </a:r>
          </a:p>
          <a:p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 - на создание мест для накопления твердых коммунальных отходов 2572,5 тыс. руб.</a:t>
            </a:r>
            <a:endParaRPr lang="ru-RU" sz="10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71803" y="2164868"/>
            <a:ext cx="21602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Tx/>
              <a:buChar char="-"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взносы на капитальный ремонт общего имущества в многоквартирных домах 397,5 тыс. руб..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76256" y="4995951"/>
            <a:ext cx="216024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расходы на обеспечение деятельности (оказание услуг) муниципального бюджетного учреждения "Служба единого заказчика» 62 133,5 тыс. руб.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138999" y="5565181"/>
            <a:ext cx="311492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установка 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на воинские захоронения и памятники Великой Отечественной войны надписей и обозначений, содержащих информацию о воинских захоронениях и памятниках Великой Отечественной войны 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200 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245168690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23528" y="332656"/>
            <a:ext cx="84249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Инвестиции и субсидии на осуществление капитальных вложений в объекты капитального строительства муниципальной собственности на 2026 год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1\Documents\Бюджет для граждан\бюджет на 22 год\vodosnabzheniya-min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3280794" cy="199923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635896" y="2094667"/>
            <a:ext cx="5328592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645,3 тыс. руб. - взносы в уставный капитал предприятий коммунального комплекса;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14 042,9 тыс. руб. - автомобильная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дорога "д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Чкалово-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Осипово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Погорелка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";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2 400,0 – газификация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населенных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пунктов;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6 000,0 тыс. руб. – разработка ПСД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строительство очистных сооружений биологической очистки хозяйственно-бытовых стоков производительностью 400м3/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сут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п.Достижение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13 452,7 тыс. руб. - расходы на предоставление жилых помещений детям-сиротам и детям, оставшимся без попечения родителей, лицам из их числа по договорам найма специализированных жилых помещений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C:\Users\1\Documents\Проект 2020-2022 гг\слайды бюджет\4fb53b666d06fc31386fa61d9fefc8510d89ca1f_200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005064"/>
            <a:ext cx="3312368" cy="1959051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</p:pic>
      <p:sp>
        <p:nvSpPr>
          <p:cNvPr id="13" name="Прямоугольник 4"/>
          <p:cNvSpPr>
            <a:spLocks noChangeArrowheads="1"/>
          </p:cNvSpPr>
          <p:nvPr/>
        </p:nvSpPr>
        <p:spPr bwMode="auto">
          <a:xfrm>
            <a:off x="4211960" y="1556792"/>
            <a:ext cx="43926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Всего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36 540,9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руб., в том числе :</a:t>
            </a:r>
          </a:p>
        </p:txBody>
      </p:sp>
    </p:spTree>
    <p:extLst>
      <p:ext uri="{BB962C8B-B14F-4D97-AF65-F5344CB8AC3E}">
        <p14:creationId xmlns:p14="http://schemas.microsoft.com/office/powerpoint/2010/main" val="383784896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101905852"/>
              </p:ext>
            </p:extLst>
          </p:nvPr>
        </p:nvGraphicFramePr>
        <p:xfrm>
          <a:off x="107504" y="811560"/>
          <a:ext cx="8928992" cy="3913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1206931" y="2683768"/>
            <a:ext cx="1490464" cy="9144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28575"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050" dirty="0"/>
              <a:t>Управление экономики, имущественных и земельных отношений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250963" y="2780928"/>
            <a:ext cx="1440160" cy="986408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28575"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050" dirty="0"/>
              <a:t>Управление жизнеобеспечения, гражданской обороны, строительства и архитектуры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260648"/>
            <a:ext cx="8497887" cy="50405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Расходы на содержание органов местного самоуправления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958903" y="3341080"/>
            <a:ext cx="3227135" cy="102234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b="1" i="1" dirty="0">
                <a:solidFill>
                  <a:schemeClr val="tx1"/>
                </a:solidFill>
              </a:rPr>
              <a:t>Численность органов местного самоуправления в МО «Ковровский район» составляет </a:t>
            </a:r>
            <a:r>
              <a:rPr lang="ru-RU" sz="1200" b="1" i="1" dirty="0" smtClean="0">
                <a:solidFill>
                  <a:schemeClr val="tx1"/>
                </a:solidFill>
              </a:rPr>
              <a:t>49 </a:t>
            </a:r>
            <a:r>
              <a:rPr lang="ru-RU" sz="1200" b="1" i="1" dirty="0">
                <a:solidFill>
                  <a:schemeClr val="tx1"/>
                </a:solidFill>
              </a:rPr>
              <a:t>человек, в т.ч. численность работников, осуществляющих отдельные государственные полномочия – </a:t>
            </a:r>
            <a:r>
              <a:rPr lang="ru-RU" sz="1200" b="1" i="1" dirty="0" smtClean="0">
                <a:solidFill>
                  <a:schemeClr val="tx1"/>
                </a:solidFill>
              </a:rPr>
              <a:t>7 </a:t>
            </a:r>
            <a:r>
              <a:rPr lang="ru-RU" sz="1200" b="1" i="1" dirty="0">
                <a:solidFill>
                  <a:schemeClr val="tx1"/>
                </a:solidFill>
              </a:rPr>
              <a:t>человек</a:t>
            </a:r>
            <a:r>
              <a:rPr lang="ru-RU" sz="1200" i="1" dirty="0"/>
              <a:t>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971600" y="1772816"/>
            <a:ext cx="1224136" cy="2880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8575"/>
          <a:scene3d>
            <a:camera prst="isometricOffAxis1Righ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9068,8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9512" y="2683768"/>
            <a:ext cx="1224136" cy="2880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8575"/>
          <a:scene3d>
            <a:camera prst="isometricOffAxis1Righ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11594,5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5556" y="4132561"/>
            <a:ext cx="1224136" cy="2880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8575"/>
          <a:scene3d>
            <a:camera prst="isometricOffAxis1Righ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770,7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43808" y="1124744"/>
            <a:ext cx="1224136" cy="2880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8575"/>
          <a:scene3d>
            <a:camera prst="isometricOffAxis1Righ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20779,3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660232" y="1772816"/>
            <a:ext cx="1224136" cy="2880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8575"/>
          <a:scene3d>
            <a:camera prst="isometricOffAxis1Righ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13489,6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416316" y="2539752"/>
            <a:ext cx="1224136" cy="2880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8575"/>
          <a:scene3d>
            <a:camera prst="isometricOffAxis1Righ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9921,8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517197" y="4140283"/>
            <a:ext cx="1224136" cy="2880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8575"/>
          <a:scene3d>
            <a:camera prst="isometricOffAxis1Righ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3242,7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884368" y="764704"/>
            <a:ext cx="91440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тыс.руб.</a:t>
            </a:r>
            <a:endParaRPr lang="ru-RU" sz="1400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597365" y="5572071"/>
            <a:ext cx="1440160" cy="9144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Контрольно-счетный орган</a:t>
            </a:r>
            <a:endParaRPr lang="ru-RU" sz="11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220072" y="5628828"/>
            <a:ext cx="1440160" cy="800885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ЗАГС</a:t>
            </a:r>
            <a:endParaRPr lang="ru-RU" sz="11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299626" y="5621187"/>
            <a:ext cx="1224136" cy="2880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8575"/>
          <a:scene3d>
            <a:camera prst="isometricOffAxis1Righ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2191,0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544204" y="5670788"/>
            <a:ext cx="1224136" cy="2880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8575"/>
          <a:scene3d>
            <a:camera prst="isometricOffAxis1Righ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1932,3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flipH="1">
            <a:off x="1125960" y="253237"/>
            <a:ext cx="6795041" cy="5017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Расходы на национальную безопасность и правоохранительную деятельность на 2026 – 2028 годы</a:t>
            </a:r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211560" y="188640"/>
            <a:ext cx="914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79512" y="188639"/>
            <a:ext cx="0" cy="31547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79512" y="6597352"/>
            <a:ext cx="914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79512" y="6281873"/>
            <a:ext cx="0" cy="31547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8028384" y="6669360"/>
            <a:ext cx="914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8942784" y="6353881"/>
            <a:ext cx="0" cy="31547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8028384" y="188640"/>
            <a:ext cx="914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8948960" y="188640"/>
            <a:ext cx="0" cy="31547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093552911"/>
              </p:ext>
            </p:extLst>
          </p:nvPr>
        </p:nvGraphicFramePr>
        <p:xfrm>
          <a:off x="194131" y="797138"/>
          <a:ext cx="8712968" cy="56846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 вправо 4"/>
          <p:cNvSpPr/>
          <p:nvPr/>
        </p:nvSpPr>
        <p:spPr>
          <a:xfrm>
            <a:off x="1547664" y="1052736"/>
            <a:ext cx="2575909" cy="484632"/>
          </a:xfrm>
          <a:prstGeom prst="rightArrow">
            <a:avLst/>
          </a:prstGeom>
          <a:solidFill>
            <a:srgbClr val="33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64798,4 </a:t>
            </a:r>
            <a:r>
              <a:rPr lang="ru-RU" dirty="0" err="1" smtClean="0"/>
              <a:t>тыс.руб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7" name="Стрелка вправо 16"/>
          <p:cNvSpPr/>
          <p:nvPr/>
        </p:nvSpPr>
        <p:spPr>
          <a:xfrm>
            <a:off x="1547664" y="1295052"/>
            <a:ext cx="2553320" cy="484632"/>
          </a:xfrm>
          <a:prstGeom prst="rightArrow">
            <a:avLst/>
          </a:prstGeom>
          <a:solidFill>
            <a:srgbClr val="7F6E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64798,4тыс.руб.</a:t>
            </a:r>
            <a:endParaRPr lang="ru-RU" dirty="0"/>
          </a:p>
        </p:txBody>
      </p:sp>
      <p:sp>
        <p:nvSpPr>
          <p:cNvPr id="18" name="Стрелка вправо 17"/>
          <p:cNvSpPr/>
          <p:nvPr/>
        </p:nvSpPr>
        <p:spPr>
          <a:xfrm>
            <a:off x="1547664" y="1537368"/>
            <a:ext cx="255332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64798,4тыс.руб.</a:t>
            </a:r>
            <a:endParaRPr lang="ru-RU" dirty="0"/>
          </a:p>
        </p:txBody>
      </p:sp>
      <p:sp>
        <p:nvSpPr>
          <p:cNvPr id="19" name="Стрелка вправо 18"/>
          <p:cNvSpPr/>
          <p:nvPr/>
        </p:nvSpPr>
        <p:spPr>
          <a:xfrm>
            <a:off x="1547664" y="2272848"/>
            <a:ext cx="2845792" cy="484632"/>
          </a:xfrm>
          <a:prstGeom prst="rightArrow">
            <a:avLst/>
          </a:prstGeom>
          <a:solidFill>
            <a:srgbClr val="33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226,1 </a:t>
            </a:r>
            <a:r>
              <a:rPr lang="ru-RU" dirty="0" err="1" smtClean="0"/>
              <a:t>тыс.руб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0" name="Стрелка вправо 19"/>
          <p:cNvSpPr/>
          <p:nvPr/>
        </p:nvSpPr>
        <p:spPr>
          <a:xfrm>
            <a:off x="1547664" y="2523009"/>
            <a:ext cx="2854825" cy="484632"/>
          </a:xfrm>
          <a:prstGeom prst="rightArrow">
            <a:avLst/>
          </a:prstGeom>
          <a:solidFill>
            <a:srgbClr val="7F6E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226,1 </a:t>
            </a:r>
            <a:r>
              <a:rPr lang="ru-RU" dirty="0" err="1" smtClean="0"/>
              <a:t>тыс.руб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1" name="Стрелка вправо 20"/>
          <p:cNvSpPr/>
          <p:nvPr/>
        </p:nvSpPr>
        <p:spPr>
          <a:xfrm>
            <a:off x="1547664" y="2765325"/>
            <a:ext cx="284579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226,1 </a:t>
            </a:r>
            <a:r>
              <a:rPr lang="ru-RU" dirty="0" err="1" smtClean="0"/>
              <a:t>тыс.руб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2" name="Стрелка вправо 21"/>
          <p:cNvSpPr/>
          <p:nvPr/>
        </p:nvSpPr>
        <p:spPr>
          <a:xfrm>
            <a:off x="1557296" y="3349500"/>
            <a:ext cx="2492052" cy="484632"/>
          </a:xfrm>
          <a:prstGeom prst="rightArrow">
            <a:avLst/>
          </a:prstGeom>
          <a:solidFill>
            <a:srgbClr val="33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200,0 </a:t>
            </a:r>
            <a:r>
              <a:rPr lang="ru-RU" dirty="0" err="1" smtClean="0"/>
              <a:t>тыс.руб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3" name="Стрелка вправо 22"/>
          <p:cNvSpPr/>
          <p:nvPr/>
        </p:nvSpPr>
        <p:spPr>
          <a:xfrm>
            <a:off x="1619672" y="4465103"/>
            <a:ext cx="2088232" cy="484632"/>
          </a:xfrm>
          <a:prstGeom prst="rightArrow">
            <a:avLst/>
          </a:prstGeom>
          <a:solidFill>
            <a:srgbClr val="33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172,5 </a:t>
            </a:r>
            <a:r>
              <a:rPr lang="ru-RU" dirty="0" err="1" smtClean="0"/>
              <a:t>тыс.руб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4" name="Стрелка вправо 23"/>
          <p:cNvSpPr/>
          <p:nvPr/>
        </p:nvSpPr>
        <p:spPr>
          <a:xfrm>
            <a:off x="1608975" y="4707419"/>
            <a:ext cx="2088232" cy="484632"/>
          </a:xfrm>
          <a:prstGeom prst="rightArrow">
            <a:avLst/>
          </a:prstGeom>
          <a:solidFill>
            <a:srgbClr val="7F6E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299,1 </a:t>
            </a:r>
            <a:r>
              <a:rPr lang="ru-RU" dirty="0" err="1" smtClean="0"/>
              <a:t>тыс.руб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5" name="Стрелка вправо 24"/>
          <p:cNvSpPr/>
          <p:nvPr/>
        </p:nvSpPr>
        <p:spPr>
          <a:xfrm>
            <a:off x="1619672" y="5445224"/>
            <a:ext cx="1944216" cy="484632"/>
          </a:xfrm>
          <a:prstGeom prst="rightArrow">
            <a:avLst/>
          </a:prstGeom>
          <a:solidFill>
            <a:srgbClr val="33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2191,0 </a:t>
            </a:r>
            <a:r>
              <a:rPr lang="ru-RU" dirty="0" err="1" smtClean="0"/>
              <a:t>тыс.руб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6" name="Стрелка вправо 25"/>
          <p:cNvSpPr/>
          <p:nvPr/>
        </p:nvSpPr>
        <p:spPr>
          <a:xfrm>
            <a:off x="1619672" y="5687540"/>
            <a:ext cx="1944216" cy="484632"/>
          </a:xfrm>
          <a:prstGeom prst="rightArrow">
            <a:avLst/>
          </a:prstGeom>
          <a:solidFill>
            <a:srgbClr val="7F6E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2191,0 </a:t>
            </a:r>
            <a:r>
              <a:rPr lang="ru-RU" dirty="0" err="1" smtClean="0"/>
              <a:t>тыс.руб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7" name="Стрелка вправо 26"/>
          <p:cNvSpPr/>
          <p:nvPr/>
        </p:nvSpPr>
        <p:spPr>
          <a:xfrm>
            <a:off x="1619672" y="5929856"/>
            <a:ext cx="194421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2191,0 </a:t>
            </a:r>
            <a:r>
              <a:rPr lang="ru-RU" dirty="0" err="1" smtClean="0"/>
              <a:t>тыс.руб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8" name="Стрелка вправо 27"/>
          <p:cNvSpPr/>
          <p:nvPr/>
        </p:nvSpPr>
        <p:spPr>
          <a:xfrm>
            <a:off x="1619672" y="4949735"/>
            <a:ext cx="208823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172,5тыс.руб.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82777" y="6489175"/>
            <a:ext cx="274518" cy="301353"/>
          </a:xfrm>
          <a:prstGeom prst="rect">
            <a:avLst/>
          </a:prstGeom>
          <a:solidFill>
            <a:srgbClr val="33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585146" y="6501212"/>
            <a:ext cx="970629" cy="3013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2026 год</a:t>
            </a:r>
            <a:endParaRPr lang="ru-RU" sz="14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574131" y="6490147"/>
            <a:ext cx="274518" cy="301353"/>
          </a:xfrm>
          <a:prstGeom prst="rect">
            <a:avLst/>
          </a:prstGeom>
          <a:solidFill>
            <a:srgbClr val="7F6E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865417" y="6489176"/>
            <a:ext cx="970629" cy="3013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2027 год</a:t>
            </a:r>
            <a:endParaRPr lang="ru-RU" sz="14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818782" y="6508314"/>
            <a:ext cx="274518" cy="301353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100984" y="6508926"/>
            <a:ext cx="970629" cy="3013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2028год</a:t>
            </a:r>
            <a:endParaRPr lang="ru-RU" sz="1400" dirty="0"/>
          </a:p>
        </p:txBody>
      </p:sp>
      <p:sp>
        <p:nvSpPr>
          <p:cNvPr id="34" name="Стрелка вправо 33"/>
          <p:cNvSpPr/>
          <p:nvPr/>
        </p:nvSpPr>
        <p:spPr>
          <a:xfrm>
            <a:off x="1547665" y="3599308"/>
            <a:ext cx="2545635" cy="484632"/>
          </a:xfrm>
          <a:prstGeom prst="rightArrow">
            <a:avLst/>
          </a:prstGeom>
          <a:solidFill>
            <a:srgbClr val="7F6E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200,0 </a:t>
            </a:r>
            <a:r>
              <a:rPr lang="ru-RU" dirty="0" err="1" smtClean="0"/>
              <a:t>тыс.руб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5" name="Стрелка вправо 34"/>
          <p:cNvSpPr/>
          <p:nvPr/>
        </p:nvSpPr>
        <p:spPr>
          <a:xfrm>
            <a:off x="1547664" y="3841624"/>
            <a:ext cx="250168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200,0 </a:t>
            </a:r>
            <a:r>
              <a:rPr lang="ru-RU" dirty="0" err="1" smtClean="0"/>
              <a:t>тыс.руб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903299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flipH="1">
            <a:off x="1125960" y="253237"/>
            <a:ext cx="6795041" cy="5017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Расходы на национальную безопасность и правоохранительную деятельность на 2026 – 2028 годы</a:t>
            </a: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498817092"/>
              </p:ext>
            </p:extLst>
          </p:nvPr>
        </p:nvGraphicFramePr>
        <p:xfrm>
          <a:off x="179512" y="980728"/>
          <a:ext cx="8784976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691680" y="1484784"/>
            <a:ext cx="4796019" cy="360040"/>
          </a:xfrm>
          <a:prstGeom prst="rect">
            <a:avLst/>
          </a:prstGeom>
          <a:solidFill>
            <a:srgbClr val="2F86DD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Обеспечение деятельности МКУ «ГО и МТО»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96336" y="1502786"/>
            <a:ext cx="1130424" cy="324036"/>
          </a:xfrm>
          <a:prstGeom prst="rect">
            <a:avLst/>
          </a:prstGeom>
          <a:solidFill>
            <a:srgbClr val="2F86DD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17947,7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3" y="2060848"/>
            <a:ext cx="5328592" cy="456869"/>
          </a:xfrm>
          <a:prstGeom prst="rect">
            <a:avLst/>
          </a:prstGeom>
          <a:solidFill>
            <a:schemeClr val="bg2">
              <a:lumMod val="5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Система вызовов экстренных оперативных служб «112»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236296" y="2158905"/>
            <a:ext cx="1130424" cy="324036"/>
          </a:xfrm>
          <a:prstGeom prst="rect">
            <a:avLst/>
          </a:prstGeom>
          <a:solidFill>
            <a:schemeClr val="bg2">
              <a:lumMod val="5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3278,5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23728" y="2924944"/>
            <a:ext cx="3384376" cy="360040"/>
          </a:xfrm>
          <a:prstGeom prst="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Посты пожарной безопасности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850620" y="2942946"/>
            <a:ext cx="1130424" cy="324036"/>
          </a:xfrm>
          <a:prstGeom prst="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14476,0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39552" y="4581128"/>
            <a:ext cx="4796019" cy="36004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 отдела  ЗАГС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275925" y="4621820"/>
            <a:ext cx="1130424" cy="32403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2191,0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67739" y="5373216"/>
            <a:ext cx="6020485" cy="936104"/>
          </a:xfrm>
          <a:prstGeom prst="rect">
            <a:avLst/>
          </a:prstGeom>
          <a:solidFill>
            <a:schemeClr val="accent3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Охрана и сигнализация, наглядная агитация, оформление тематических стендов, приобретение технических средств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524328" y="5373216"/>
            <a:ext cx="1130424" cy="324036"/>
          </a:xfrm>
          <a:prstGeom prst="rect">
            <a:avLst/>
          </a:prstGeom>
          <a:solidFill>
            <a:schemeClr val="accent3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498,2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175139" y="836712"/>
            <a:ext cx="1231209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т</a:t>
            </a:r>
            <a:r>
              <a:rPr lang="ru-RU" dirty="0" smtClean="0"/>
              <a:t>ыс. руб.</a:t>
            </a:r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395536" y="2996952"/>
            <a:ext cx="1728192" cy="1440160"/>
          </a:xfrm>
          <a:prstGeom prst="ellipse">
            <a:avLst/>
          </a:prstGeom>
          <a:solidFill>
            <a:srgbClr val="0CAEC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38391,4</a:t>
            </a:r>
            <a:endParaRPr lang="ru-RU" sz="2400" dirty="0"/>
          </a:p>
        </p:txBody>
      </p:sp>
      <p:sp>
        <p:nvSpPr>
          <p:cNvPr id="18" name="Овал 17"/>
          <p:cNvSpPr/>
          <p:nvPr/>
        </p:nvSpPr>
        <p:spPr>
          <a:xfrm>
            <a:off x="6623744" y="1532585"/>
            <a:ext cx="652181" cy="624478"/>
          </a:xfrm>
          <a:prstGeom prst="ellipse">
            <a:avLst/>
          </a:prstGeom>
          <a:solidFill>
            <a:srgbClr val="0CAEC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211560" y="179099"/>
            <a:ext cx="104807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7892480" y="179099"/>
            <a:ext cx="104807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7908362" y="6669360"/>
            <a:ext cx="104807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211560" y="6669360"/>
            <a:ext cx="104807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8948960" y="188640"/>
            <a:ext cx="0" cy="31547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211253" y="188640"/>
            <a:ext cx="0" cy="31547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8940552" y="6353881"/>
            <a:ext cx="0" cy="31547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211253" y="6353880"/>
            <a:ext cx="0" cy="31547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164831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166679" y="252583"/>
            <a:ext cx="8786366" cy="43204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ru-RU" dirty="0">
                <a:solidFill>
                  <a:schemeClr val="tx1"/>
                </a:solidFill>
              </a:rPr>
              <a:t>Межбюджетные трансферты из районного бюджета в бюджеты поселений </a:t>
            </a:r>
            <a:r>
              <a:rPr lang="ru-RU" dirty="0" smtClean="0">
                <a:solidFill>
                  <a:schemeClr val="tx1"/>
                </a:solidFill>
              </a:rPr>
              <a:t>в 2026 году</a:t>
            </a:r>
            <a:endParaRPr lang="ru-RU" dirty="0"/>
          </a:p>
          <a:p>
            <a:pPr algn="ctr"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299640840"/>
              </p:ext>
            </p:extLst>
          </p:nvPr>
        </p:nvGraphicFramePr>
        <p:xfrm>
          <a:off x="107504" y="836712"/>
          <a:ext cx="8856984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Двойная стрелка влево/вверх 9"/>
          <p:cNvSpPr/>
          <p:nvPr/>
        </p:nvSpPr>
        <p:spPr>
          <a:xfrm rot="13418144">
            <a:off x="2599998" y="666259"/>
            <a:ext cx="2143801" cy="2655986"/>
          </a:xfrm>
          <a:prstGeom prst="leftUpArrow">
            <a:avLst>
              <a:gd name="adj1" fmla="val 2476"/>
              <a:gd name="adj2" fmla="val 25000"/>
              <a:gd name="adj3" fmla="val 21540"/>
            </a:avLst>
          </a:prstGeom>
          <a:ln w="28575"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90663" y="733624"/>
            <a:ext cx="1418456" cy="432048"/>
          </a:xfrm>
          <a:prstGeom prst="rect">
            <a:avLst/>
          </a:prstGeom>
          <a:ln w="38100"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dirty="0" smtClean="0"/>
              <a:t>169010,1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436096" y="1058818"/>
            <a:ext cx="1440160" cy="360040"/>
          </a:xfrm>
          <a:prstGeom prst="rect">
            <a:avLst/>
          </a:prstGeom>
          <a:ln w="38100"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dirty="0" smtClean="0"/>
              <a:t>77100,8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808749" y="1238838"/>
            <a:ext cx="1440160" cy="360040"/>
          </a:xfrm>
          <a:prstGeom prst="rect">
            <a:avLst/>
          </a:prstGeom>
          <a:ln w="38100"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dirty="0" smtClean="0"/>
              <a:t>91909,3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588224" y="3238293"/>
            <a:ext cx="1202432" cy="360040"/>
          </a:xfrm>
          <a:prstGeom prst="rect">
            <a:avLst/>
          </a:prstGeom>
          <a:ln w="38100"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dirty="0" smtClean="0"/>
              <a:t>19237,1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588224" y="3931180"/>
            <a:ext cx="1202432" cy="360040"/>
          </a:xfrm>
          <a:prstGeom prst="rect">
            <a:avLst/>
          </a:prstGeom>
          <a:ln w="38100"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dirty="0" smtClean="0"/>
              <a:t>15328,5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581080" y="4645826"/>
            <a:ext cx="1202432" cy="360040"/>
          </a:xfrm>
          <a:prstGeom prst="rect">
            <a:avLst/>
          </a:prstGeom>
          <a:ln w="38100"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dirty="0" smtClean="0"/>
              <a:t>29597,1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588224" y="5337212"/>
            <a:ext cx="1202432" cy="360040"/>
          </a:xfrm>
          <a:prstGeom prst="rect">
            <a:avLst/>
          </a:prstGeom>
          <a:ln w="38100"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dirty="0" smtClean="0"/>
              <a:t>6298,9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506534" y="3751160"/>
            <a:ext cx="1058416" cy="360040"/>
          </a:xfrm>
          <a:prstGeom prst="rect">
            <a:avLst/>
          </a:prstGeom>
          <a:ln w="38100"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dirty="0" smtClean="0"/>
              <a:t>15425,9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506534" y="4465806"/>
            <a:ext cx="1058416" cy="360040"/>
          </a:xfrm>
          <a:prstGeom prst="rect">
            <a:avLst/>
          </a:prstGeom>
          <a:ln w="38100"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dirty="0" smtClean="0"/>
              <a:t>14294,9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2506534" y="5132784"/>
            <a:ext cx="1058416" cy="360040"/>
          </a:xfrm>
          <a:prstGeom prst="rect">
            <a:avLst/>
          </a:prstGeom>
          <a:ln w="38100"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dirty="0" smtClean="0"/>
              <a:t>36712,0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7956376" y="908720"/>
            <a:ext cx="91440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тыс.руб.</a:t>
            </a:r>
            <a:endParaRPr lang="ru-RU" sz="14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471097" y="5863150"/>
            <a:ext cx="1058416" cy="360040"/>
          </a:xfrm>
          <a:prstGeom prst="rect">
            <a:avLst/>
          </a:prstGeom>
          <a:ln w="5715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25476,5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593656" y="5949280"/>
            <a:ext cx="1177280" cy="360040"/>
          </a:xfrm>
          <a:prstGeom prst="rect">
            <a:avLst/>
          </a:prstGeom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6639,2</a:t>
            </a:r>
            <a:endParaRPr lang="ru-RU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929790"/>
              </p:ext>
            </p:extLst>
          </p:nvPr>
        </p:nvGraphicFramePr>
        <p:xfrm>
          <a:off x="179512" y="1268761"/>
          <a:ext cx="5142369" cy="4824535"/>
        </p:xfrm>
        <a:graphic>
          <a:graphicData uri="http://schemas.openxmlformats.org/drawingml/2006/table">
            <a:tbl>
              <a:tblPr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tableStyleId>{8A107856-5554-42FB-B03E-39F5DBC370BA}</a:tableStyleId>
              </a:tblPr>
              <a:tblGrid>
                <a:gridCol w="5459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92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76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08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86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5831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400" marR="7400" marT="74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400" marR="7400" marT="74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2026 </a:t>
                      </a:r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400" marR="7400" marT="74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2027 </a:t>
                      </a:r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400" marR="7400" marT="74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2028год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400" marR="7400" marT="740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9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400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источников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803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400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400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400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172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400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Бюджетные кредиты от других бюджетов бюджетной системы РФ</a:t>
                      </a:r>
                      <a:endParaRPr lang="ru-RU" sz="14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rtl="0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803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4540,8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400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1656,8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400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1656,8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400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8692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7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400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Clr>
                          <a:srgbClr val="000000"/>
                        </a:buClr>
                        <a:buSzPts val="800"/>
                        <a:buFont typeface="Times New Roman"/>
                        <a:buChar char="•"/>
                      </a:pP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получение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803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400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400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400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7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>
                        <a:buClr>
                          <a:srgbClr val="000000"/>
                        </a:buClr>
                        <a:buSzPts val="800"/>
                        <a:buFont typeface="Times New Roman"/>
                        <a:buChar char="•"/>
                      </a:pPr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погашение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803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- 4540,8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400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- 1656,8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400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- 1656,8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400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3374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400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Изменение остатков средств на счетах по учету средств местного бюджета в течение соответствующего финансового года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803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4540,8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400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1656,8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400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1656,8 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400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794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7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7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400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Clr>
                          <a:srgbClr val="000000"/>
                        </a:buClr>
                        <a:buSzPts val="800"/>
                        <a:buFont typeface="Times New Roman"/>
                        <a:buNone/>
                      </a:pPr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803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400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7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400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7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400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7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803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400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400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400" marR="7400" marT="740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9" name="TextBox 6"/>
          <p:cNvSpPr txBox="1"/>
          <p:nvPr/>
        </p:nvSpPr>
        <p:spPr>
          <a:xfrm>
            <a:off x="5436096" y="2636912"/>
            <a:ext cx="3560886" cy="2862322"/>
          </a:xfrm>
          <a:prstGeom prst="rect">
            <a:avLst/>
          </a:prstGeom>
          <a:solidFill>
            <a:srgbClr val="2F86DD"/>
          </a:solidFill>
          <a:ln w="28575">
            <a:solidFill>
              <a:schemeClr val="accent1">
                <a:lumMod val="50000"/>
              </a:schemeClr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200" dirty="0">
                <a:solidFill>
                  <a:srgbClr val="FFFFFF"/>
                </a:solidFill>
                <a:ea typeface="Microsoft YaHei" pitchFamily="34" charset="-122"/>
                <a:cs typeface="Times New Roman" pitchFamily="18" charset="0"/>
              </a:rPr>
              <a:t>Дефицит бюджета муниципального образования </a:t>
            </a:r>
          </a:p>
          <a:p>
            <a:pPr algn="ctr" defTabSz="914400">
              <a:buClrTx/>
              <a:buSzTx/>
              <a:buFontTx/>
              <a:buNone/>
              <a:defRPr/>
            </a:pPr>
            <a:r>
              <a:rPr lang="ru-RU" sz="1200" b="1" dirty="0">
                <a:solidFill>
                  <a:schemeClr val="tx1"/>
                </a:solidFill>
                <a:ea typeface="Microsoft YaHei" pitchFamily="34" charset="-122"/>
                <a:cs typeface="Times New Roman" pitchFamily="18" charset="0"/>
              </a:rPr>
              <a:t>не должен превышать 5 %</a:t>
            </a:r>
            <a:r>
              <a:rPr lang="ru-RU" sz="1200" dirty="0">
                <a:solidFill>
                  <a:schemeClr val="tx1"/>
                </a:solidFill>
                <a:ea typeface="Microsoft YaHei" pitchFamily="34" charset="-122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FFFFFF"/>
                </a:solidFill>
                <a:ea typeface="Microsoft YaHei" pitchFamily="34" charset="-122"/>
                <a:cs typeface="Times New Roman" pitchFamily="18" charset="0"/>
              </a:rPr>
              <a:t>утвержденного общего годового объема доходов бюджета муниципального образования без учета утвержденного объема безвозмездных поступлений. Если в составе источников финансирования дефицита местного бюджета предусмотрены поступления от продажи акций и иных форм участия в капитале, находящихся в собственности муниципального образования, и  (или) снижения остатков средств на счетах по учету средств местного бюджета дефицит может превысить ограничения в пределах суммы указанных поступлений и снижения остатков средств по учету средств местного бюджета.</a:t>
            </a: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5652120" y="1052736"/>
            <a:ext cx="3350098" cy="1099040"/>
          </a:xfrm>
          <a:prstGeom prst="wedgeRectCallout">
            <a:avLst>
              <a:gd name="adj1" fmla="val -80138"/>
              <a:gd name="adj2" fmla="val 80342"/>
            </a:avLst>
          </a:prstGeom>
          <a:solidFill>
            <a:schemeClr val="bg1">
              <a:lumMod val="95000"/>
            </a:schemeClr>
          </a:solidFill>
          <a:ln w="28575"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b="1" dirty="0" smtClean="0">
                <a:solidFill>
                  <a:schemeClr val="tx1"/>
                </a:solidFill>
                <a:ea typeface="Microsoft YaHei" pitchFamily="34" charset="-122"/>
                <a:cs typeface="Times New Roman" pitchFamily="18" charset="0"/>
              </a:rPr>
              <a:t>Дефицит районного бюджета на 2026-2028 годы не предусмотрен</a:t>
            </a:r>
            <a:endParaRPr lang="ru-RU" sz="1400" b="1" dirty="0">
              <a:solidFill>
                <a:schemeClr val="tx1"/>
              </a:solidFill>
              <a:ea typeface="Microsoft YaHei" pitchFamily="34" charset="-122"/>
              <a:cs typeface="Times New Roman" pitchFamily="18" charset="0"/>
            </a:endParaRPr>
          </a:p>
        </p:txBody>
      </p:sp>
      <p:sp>
        <p:nvSpPr>
          <p:cNvPr id="11" name="Заголовок 1"/>
          <p:cNvSpPr>
            <a:spLocks noGrp="1"/>
          </p:cNvSpPr>
          <p:nvPr/>
        </p:nvSpPr>
        <p:spPr>
          <a:xfrm>
            <a:off x="251520" y="260649"/>
            <a:ext cx="8640960" cy="43204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vert="horz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1600" b="0" cap="all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ДЕФИЦИТ БЮДЖЕТА, ИСТОЧНИКИ </a:t>
            </a:r>
            <a:r>
              <a:rPr lang="ru-RU" sz="1600" b="0" cap="all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ФИНАНСИРОВАНИЯ ДЕФИЦИТА БЮДЖЕТА </a:t>
            </a:r>
            <a:endParaRPr lang="ru-RU" sz="1600" b="0" cap="all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980728"/>
            <a:ext cx="91440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тыс.руб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2195736" y="188640"/>
            <a:ext cx="4824412" cy="4333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dirty="0"/>
              <a:t>Муниципальный долг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051720" y="908720"/>
            <a:ext cx="1944688" cy="115252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Расходы по обслуживанию муниципального долга, тыс.руб.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572000" y="908720"/>
            <a:ext cx="1728192" cy="1152128"/>
          </a:xfrm>
          <a:prstGeom prst="roundRect">
            <a:avLst/>
          </a:prstGeom>
          <a:solidFill>
            <a:srgbClr val="00B050"/>
          </a:solidFill>
          <a:ln w="76200"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600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Объем долга тыс.руб.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876256" y="908720"/>
            <a:ext cx="1728192" cy="1152128"/>
          </a:xfrm>
          <a:prstGeom prst="roundRect">
            <a:avLst/>
          </a:prstGeom>
          <a:solidFill>
            <a:srgbClr val="E6AF00"/>
          </a:solidFill>
          <a:ln w="76200"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Долговая нагрузка % к налоговым и неналоговым доходам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39552" y="2492896"/>
            <a:ext cx="1346448" cy="9144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76200"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600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На </a:t>
            </a: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01.01.2027</a:t>
            </a:r>
            <a:endParaRPr lang="ru-RU" sz="1400" dirty="0">
              <a:solidFill>
                <a:srgbClr val="FFFFFF"/>
              </a:solidFill>
              <a:ea typeface="Microsoft YaHei" pitchFamily="34" charset="-122"/>
              <a:cs typeface="Arial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9552" y="3933056"/>
            <a:ext cx="1346448" cy="9144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76200"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600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На </a:t>
            </a: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01.01.2028</a:t>
            </a:r>
            <a:endParaRPr lang="ru-RU" sz="1400" dirty="0">
              <a:solidFill>
                <a:srgbClr val="FFFFFF"/>
              </a:solidFill>
              <a:ea typeface="Microsoft YaHei" pitchFamily="34" charset="-122"/>
              <a:cs typeface="Arial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39552" y="5301208"/>
            <a:ext cx="1346448" cy="9144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76200"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600" dirty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На </a:t>
            </a:r>
            <a:r>
              <a:rPr lang="ru-RU" sz="1400" dirty="0" smtClean="0">
                <a:solidFill>
                  <a:srgbClr val="FFFFFF"/>
                </a:solidFill>
                <a:ea typeface="Microsoft YaHei" pitchFamily="34" charset="-122"/>
                <a:cs typeface="Arial" charset="0"/>
              </a:rPr>
              <a:t>01.01.2029</a:t>
            </a:r>
            <a:endParaRPr lang="ru-RU" sz="1400" dirty="0">
              <a:solidFill>
                <a:srgbClr val="FFFFFF"/>
              </a:solidFill>
              <a:ea typeface="Microsoft YaHei" pitchFamily="34" charset="-122"/>
              <a:cs typeface="Arial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2411760" y="2492896"/>
            <a:ext cx="1152525" cy="1008062"/>
          </a:xfrm>
          <a:prstGeom prst="ellipse">
            <a:avLst/>
          </a:prstGeom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6,0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2411760" y="3861048"/>
            <a:ext cx="1152525" cy="1008062"/>
          </a:xfrm>
          <a:prstGeom prst="ellipse">
            <a:avLst/>
          </a:prstGeom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>
                <a:solidFill>
                  <a:schemeClr val="tx1"/>
                </a:solidFill>
              </a:rPr>
              <a:t>3</a:t>
            </a:r>
            <a:r>
              <a:rPr lang="ru-RU" sz="1400" dirty="0" smtClean="0">
                <a:solidFill>
                  <a:schemeClr val="tx1"/>
                </a:solidFill>
              </a:rPr>
              <a:t>,0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2555776" y="5229200"/>
            <a:ext cx="1152525" cy="1008062"/>
          </a:xfrm>
          <a:prstGeom prst="ellipse">
            <a:avLst/>
          </a:prstGeom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1,3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499992" y="2564904"/>
            <a:ext cx="1728192" cy="914400"/>
          </a:xfrm>
          <a:prstGeom prst="roundRect">
            <a:avLst/>
          </a:prstGeom>
          <a:solidFill>
            <a:srgbClr val="00B050"/>
          </a:solidFill>
          <a:ln w="76200">
            <a:solidFill>
              <a:schemeClr val="accent1"/>
            </a:solidFill>
          </a:ln>
          <a:scene3d>
            <a:camera prst="isometricOffAxis2Lef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3313,6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499992" y="3933056"/>
            <a:ext cx="1728192" cy="914400"/>
          </a:xfrm>
          <a:prstGeom prst="roundRect">
            <a:avLst/>
          </a:prstGeom>
          <a:solidFill>
            <a:srgbClr val="00B050"/>
          </a:solidFill>
          <a:ln w="76200">
            <a:solidFill>
              <a:schemeClr val="accent1"/>
            </a:solidFill>
          </a:ln>
          <a:scene3d>
            <a:camera prst="isometricOffAxis2Lef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1656,8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499992" y="5301208"/>
            <a:ext cx="1728192" cy="914400"/>
          </a:xfrm>
          <a:prstGeom prst="roundRect">
            <a:avLst/>
          </a:prstGeom>
          <a:solidFill>
            <a:srgbClr val="00B050"/>
          </a:solidFill>
          <a:ln w="76200">
            <a:solidFill>
              <a:schemeClr val="accent1"/>
            </a:solidFill>
          </a:ln>
          <a:scene3d>
            <a:camera prst="isometricOffAxis2Lef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948264" y="2564904"/>
            <a:ext cx="1656184" cy="914400"/>
          </a:xfrm>
          <a:prstGeom prst="roundRect">
            <a:avLst/>
          </a:prstGeom>
          <a:solidFill>
            <a:srgbClr val="E6AF00"/>
          </a:solidFill>
          <a:ln w="76200">
            <a:solidFill>
              <a:schemeClr val="accent1"/>
            </a:solidFill>
          </a:ln>
          <a:scene3d>
            <a:camera prst="isometricOffAxis2Lef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0,4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948264" y="3861048"/>
            <a:ext cx="1656184" cy="914400"/>
          </a:xfrm>
          <a:prstGeom prst="roundRect">
            <a:avLst/>
          </a:prstGeom>
          <a:solidFill>
            <a:srgbClr val="E6AF00"/>
          </a:solidFill>
          <a:ln w="76200">
            <a:solidFill>
              <a:schemeClr val="accent1"/>
            </a:solidFill>
          </a:ln>
          <a:scene3d>
            <a:camera prst="isometricOffAxis2Lef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0,2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948264" y="5301208"/>
            <a:ext cx="1656184" cy="914400"/>
          </a:xfrm>
          <a:prstGeom prst="roundRect">
            <a:avLst/>
          </a:prstGeom>
          <a:solidFill>
            <a:srgbClr val="E6AF00"/>
          </a:solidFill>
          <a:ln w="76200">
            <a:solidFill>
              <a:schemeClr val="accent1"/>
            </a:solidFill>
          </a:ln>
          <a:scene3d>
            <a:camera prst="isometricOffAxis2Lef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5" name="Стрелка вправо с вырезом 24"/>
          <p:cNvSpPr/>
          <p:nvPr/>
        </p:nvSpPr>
        <p:spPr>
          <a:xfrm>
            <a:off x="1763688" y="2708920"/>
            <a:ext cx="906400" cy="484632"/>
          </a:xfrm>
          <a:prstGeom prst="notchedRightArrow">
            <a:avLst/>
          </a:prstGeom>
          <a:solidFill>
            <a:schemeClr val="accent5">
              <a:lumMod val="50000"/>
            </a:schemeClr>
          </a:solidFill>
          <a:ln w="5715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endParaRPr lang="ru-RU"/>
          </a:p>
        </p:txBody>
      </p:sp>
      <p:sp>
        <p:nvSpPr>
          <p:cNvPr id="26" name="Стрелка вправо с вырезом 25"/>
          <p:cNvSpPr/>
          <p:nvPr/>
        </p:nvSpPr>
        <p:spPr>
          <a:xfrm>
            <a:off x="1763688" y="4077072"/>
            <a:ext cx="906400" cy="484632"/>
          </a:xfrm>
          <a:prstGeom prst="notchedRightArrow">
            <a:avLst/>
          </a:prstGeom>
          <a:solidFill>
            <a:schemeClr val="accent5">
              <a:lumMod val="50000"/>
            </a:schemeClr>
          </a:solidFill>
          <a:ln w="5715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endParaRPr lang="ru-RU"/>
          </a:p>
        </p:txBody>
      </p:sp>
      <p:sp>
        <p:nvSpPr>
          <p:cNvPr id="27" name="Стрелка вправо с вырезом 26"/>
          <p:cNvSpPr/>
          <p:nvPr/>
        </p:nvSpPr>
        <p:spPr>
          <a:xfrm>
            <a:off x="1835696" y="5517232"/>
            <a:ext cx="906400" cy="484632"/>
          </a:xfrm>
          <a:prstGeom prst="notchedRightArrow">
            <a:avLst/>
          </a:prstGeom>
          <a:solidFill>
            <a:schemeClr val="accent5">
              <a:lumMod val="50000"/>
            </a:schemeClr>
          </a:solidFill>
          <a:ln w="5715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endParaRPr lang="ru-RU"/>
          </a:p>
        </p:txBody>
      </p:sp>
      <p:sp>
        <p:nvSpPr>
          <p:cNvPr id="28" name="Стрелка вправо с вырезом 27"/>
          <p:cNvSpPr/>
          <p:nvPr/>
        </p:nvSpPr>
        <p:spPr>
          <a:xfrm>
            <a:off x="3563888" y="2780928"/>
            <a:ext cx="906400" cy="484632"/>
          </a:xfrm>
          <a:prstGeom prst="notchedRightArrow">
            <a:avLst/>
          </a:prstGeom>
          <a:solidFill>
            <a:schemeClr val="accent5">
              <a:lumMod val="50000"/>
            </a:schemeClr>
          </a:solidFill>
          <a:ln w="5715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endParaRPr lang="ru-RU"/>
          </a:p>
        </p:txBody>
      </p:sp>
      <p:sp>
        <p:nvSpPr>
          <p:cNvPr id="29" name="Стрелка вправо с вырезом 28"/>
          <p:cNvSpPr/>
          <p:nvPr/>
        </p:nvSpPr>
        <p:spPr>
          <a:xfrm>
            <a:off x="3563888" y="4077072"/>
            <a:ext cx="906400" cy="484632"/>
          </a:xfrm>
          <a:prstGeom prst="notchedRightArrow">
            <a:avLst/>
          </a:prstGeom>
          <a:solidFill>
            <a:schemeClr val="accent5">
              <a:lumMod val="50000"/>
            </a:schemeClr>
          </a:solidFill>
          <a:ln w="5715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endParaRPr lang="ru-RU"/>
          </a:p>
        </p:txBody>
      </p:sp>
      <p:sp>
        <p:nvSpPr>
          <p:cNvPr id="30" name="Стрелка вправо с вырезом 29"/>
          <p:cNvSpPr/>
          <p:nvPr/>
        </p:nvSpPr>
        <p:spPr>
          <a:xfrm>
            <a:off x="3635896" y="5517232"/>
            <a:ext cx="906400" cy="484632"/>
          </a:xfrm>
          <a:prstGeom prst="notchedRightArrow">
            <a:avLst/>
          </a:prstGeom>
          <a:solidFill>
            <a:schemeClr val="accent5">
              <a:lumMod val="50000"/>
            </a:schemeClr>
          </a:solidFill>
          <a:ln w="5715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endParaRPr lang="ru-RU"/>
          </a:p>
        </p:txBody>
      </p:sp>
      <p:sp>
        <p:nvSpPr>
          <p:cNvPr id="31" name="Стрелка вправо с вырезом 30"/>
          <p:cNvSpPr/>
          <p:nvPr/>
        </p:nvSpPr>
        <p:spPr>
          <a:xfrm>
            <a:off x="6084168" y="4077072"/>
            <a:ext cx="906400" cy="484632"/>
          </a:xfrm>
          <a:prstGeom prst="notchedRightArrow">
            <a:avLst/>
          </a:prstGeom>
          <a:solidFill>
            <a:schemeClr val="accent5">
              <a:lumMod val="50000"/>
            </a:schemeClr>
          </a:solidFill>
          <a:ln w="5715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endParaRPr lang="ru-RU"/>
          </a:p>
        </p:txBody>
      </p:sp>
      <p:sp>
        <p:nvSpPr>
          <p:cNvPr id="32" name="Стрелка вправо с вырезом 31"/>
          <p:cNvSpPr/>
          <p:nvPr/>
        </p:nvSpPr>
        <p:spPr>
          <a:xfrm>
            <a:off x="6012160" y="2780928"/>
            <a:ext cx="906400" cy="484632"/>
          </a:xfrm>
          <a:prstGeom prst="notchedRightArrow">
            <a:avLst/>
          </a:prstGeom>
          <a:solidFill>
            <a:schemeClr val="accent5">
              <a:lumMod val="50000"/>
            </a:schemeClr>
          </a:solidFill>
          <a:ln w="5715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endParaRPr lang="ru-RU"/>
          </a:p>
        </p:txBody>
      </p:sp>
      <p:sp>
        <p:nvSpPr>
          <p:cNvPr id="34" name="Стрелка вправо с вырезом 33"/>
          <p:cNvSpPr/>
          <p:nvPr/>
        </p:nvSpPr>
        <p:spPr>
          <a:xfrm>
            <a:off x="6084168" y="5517232"/>
            <a:ext cx="906400" cy="484632"/>
          </a:xfrm>
          <a:prstGeom prst="notchedRightArrow">
            <a:avLst/>
          </a:prstGeom>
          <a:solidFill>
            <a:schemeClr val="accent5">
              <a:lumMod val="50000"/>
            </a:schemeClr>
          </a:solidFill>
          <a:ln w="57150"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endParaRPr lang="ru-RU"/>
          </a:p>
        </p:txBody>
      </p:sp>
      <p:sp>
        <p:nvSpPr>
          <p:cNvPr id="35" name="Стрелка вправо с вырезом 34"/>
          <p:cNvSpPr/>
          <p:nvPr/>
        </p:nvSpPr>
        <p:spPr>
          <a:xfrm rot="5400000">
            <a:off x="2704932" y="2055708"/>
            <a:ext cx="402344" cy="412624"/>
          </a:xfrm>
          <a:prstGeom prst="notchedRightArrow">
            <a:avLst/>
          </a:prstGeom>
          <a:solidFill>
            <a:schemeClr val="accent5">
              <a:lumMod val="50000"/>
            </a:schemeClr>
          </a:solidFill>
          <a:ln w="57150"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endParaRPr lang="ru-RU"/>
          </a:p>
        </p:txBody>
      </p:sp>
      <p:sp>
        <p:nvSpPr>
          <p:cNvPr id="36" name="Стрелка вправо с вырезом 35"/>
          <p:cNvSpPr/>
          <p:nvPr/>
        </p:nvSpPr>
        <p:spPr>
          <a:xfrm rot="5400000">
            <a:off x="5225212" y="2055708"/>
            <a:ext cx="402344" cy="412624"/>
          </a:xfrm>
          <a:prstGeom prst="notchedRightArrow">
            <a:avLst/>
          </a:prstGeom>
          <a:solidFill>
            <a:schemeClr val="accent5">
              <a:lumMod val="50000"/>
            </a:schemeClr>
          </a:solidFill>
          <a:ln w="57150"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endParaRPr lang="ru-RU"/>
          </a:p>
        </p:txBody>
      </p:sp>
      <p:sp>
        <p:nvSpPr>
          <p:cNvPr id="37" name="Стрелка вправо с вырезом 36"/>
          <p:cNvSpPr/>
          <p:nvPr/>
        </p:nvSpPr>
        <p:spPr>
          <a:xfrm rot="5400000">
            <a:off x="7529468" y="2055708"/>
            <a:ext cx="402344" cy="412624"/>
          </a:xfrm>
          <a:prstGeom prst="notchedRightArrow">
            <a:avLst/>
          </a:prstGeom>
          <a:solidFill>
            <a:schemeClr val="accent5">
              <a:lumMod val="50000"/>
            </a:schemeClr>
          </a:solidFill>
          <a:ln w="57150"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ClrTx/>
              <a:buSzTx/>
              <a:buFontTx/>
              <a:buNone/>
              <a:defRPr/>
            </a:pPr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Диаграмма 7"/>
          <p:cNvGraphicFramePr/>
          <p:nvPr/>
        </p:nvGraphicFramePr>
        <p:xfrm>
          <a:off x="0" y="1484784"/>
          <a:ext cx="8928992" cy="45170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23528" y="332656"/>
            <a:ext cx="849694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Бюджетный процесс – ежегодное формирование и исполнение бюджета</a:t>
            </a:r>
            <a:endParaRPr lang="ru-RU" dirty="0"/>
          </a:p>
        </p:txBody>
      </p:sp>
      <p:sp>
        <p:nvSpPr>
          <p:cNvPr id="10" name="Круговая стрелка 9"/>
          <p:cNvSpPr/>
          <p:nvPr/>
        </p:nvSpPr>
        <p:spPr>
          <a:xfrm rot="18589471">
            <a:off x="3299632" y="895607"/>
            <a:ext cx="2595879" cy="3339941"/>
          </a:xfrm>
          <a:prstGeom prst="circularArrow">
            <a:avLst>
              <a:gd name="adj1" fmla="val 9029"/>
              <a:gd name="adj2" fmla="val 1017860"/>
              <a:gd name="adj3" fmla="val 20312039"/>
              <a:gd name="adj4" fmla="val 16356574"/>
              <a:gd name="adj5" fmla="val 12500"/>
            </a:avLst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35292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Средняя заработная плата работников бюджетных учреждений в соответствии с майскими Указами Президента РФ</a:t>
            </a:r>
            <a:endParaRPr lang="ru-RU" dirty="0"/>
          </a:p>
        </p:txBody>
      </p:sp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95536" y="4725144"/>
            <a:ext cx="828092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Блок-схема: память с прямым доступом 14"/>
          <p:cNvSpPr/>
          <p:nvPr/>
        </p:nvSpPr>
        <p:spPr>
          <a:xfrm>
            <a:off x="323528" y="4005064"/>
            <a:ext cx="1418456" cy="685800"/>
          </a:xfrm>
          <a:prstGeom prst="flowChartMagneticDrum">
            <a:avLst/>
          </a:prstGeom>
          <a:solidFill>
            <a:srgbClr val="FFC000"/>
          </a:solidFill>
          <a:ln w="3810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39355</a:t>
            </a:r>
            <a:endParaRPr lang="ru-RU" sz="1600" dirty="0"/>
          </a:p>
        </p:txBody>
      </p:sp>
      <p:sp>
        <p:nvSpPr>
          <p:cNvPr id="17" name="Блок-схема: память с прямым доступом 16"/>
          <p:cNvSpPr/>
          <p:nvPr/>
        </p:nvSpPr>
        <p:spPr>
          <a:xfrm>
            <a:off x="323528" y="3284984"/>
            <a:ext cx="1418456" cy="685800"/>
          </a:xfrm>
          <a:prstGeom prst="flowChartMagneticDrum">
            <a:avLst/>
          </a:prstGeom>
          <a:solidFill>
            <a:schemeClr val="accent4">
              <a:lumMod val="75000"/>
            </a:schemeClr>
          </a:solidFill>
          <a:ln w="3810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42302</a:t>
            </a:r>
            <a:endParaRPr lang="ru-RU" sz="1600" dirty="0"/>
          </a:p>
        </p:txBody>
      </p:sp>
      <p:sp>
        <p:nvSpPr>
          <p:cNvPr id="18" name="Блок-схема: память с прямым доступом 17"/>
          <p:cNvSpPr/>
          <p:nvPr/>
        </p:nvSpPr>
        <p:spPr>
          <a:xfrm>
            <a:off x="323528" y="2564904"/>
            <a:ext cx="1418456" cy="685800"/>
          </a:xfrm>
          <a:prstGeom prst="flowChartMagneticDrum">
            <a:avLst/>
          </a:prstGeom>
          <a:solidFill>
            <a:schemeClr val="accent6">
              <a:lumMod val="50000"/>
            </a:schemeClr>
          </a:solidFill>
          <a:ln w="3810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43808</a:t>
            </a:r>
            <a:endParaRPr lang="ru-RU" sz="1600" dirty="0"/>
          </a:p>
        </p:txBody>
      </p:sp>
      <p:sp>
        <p:nvSpPr>
          <p:cNvPr id="19" name="Блок-схема: память с прямым доступом 18"/>
          <p:cNvSpPr/>
          <p:nvPr/>
        </p:nvSpPr>
        <p:spPr>
          <a:xfrm>
            <a:off x="323528" y="1844824"/>
            <a:ext cx="1490464" cy="685800"/>
          </a:xfrm>
          <a:prstGeom prst="flowChartMagneticDrum">
            <a:avLst/>
          </a:prstGeom>
          <a:solidFill>
            <a:schemeClr val="accent1">
              <a:lumMod val="50000"/>
            </a:schemeClr>
          </a:solidFill>
          <a:ln w="3810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41584</a:t>
            </a:r>
            <a:endParaRPr lang="ru-RU" sz="1600" dirty="0"/>
          </a:p>
        </p:txBody>
      </p:sp>
      <p:sp>
        <p:nvSpPr>
          <p:cNvPr id="24" name="Блок-схема: память с прямым доступом 23"/>
          <p:cNvSpPr/>
          <p:nvPr/>
        </p:nvSpPr>
        <p:spPr>
          <a:xfrm>
            <a:off x="5148064" y="4005064"/>
            <a:ext cx="1418456" cy="685800"/>
          </a:xfrm>
          <a:prstGeom prst="flowChartMagneticDrum">
            <a:avLst/>
          </a:prstGeom>
          <a:solidFill>
            <a:srgbClr val="FFC000"/>
          </a:solidFill>
          <a:ln w="3810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55922</a:t>
            </a:r>
            <a:endParaRPr lang="ru-RU" sz="1600" dirty="0"/>
          </a:p>
        </p:txBody>
      </p:sp>
      <p:sp>
        <p:nvSpPr>
          <p:cNvPr id="28" name="Блок-схема: память с прямым доступом 27"/>
          <p:cNvSpPr/>
          <p:nvPr/>
        </p:nvSpPr>
        <p:spPr>
          <a:xfrm>
            <a:off x="7308304" y="1844824"/>
            <a:ext cx="1490464" cy="685800"/>
          </a:xfrm>
          <a:prstGeom prst="flowChartMagneticDrum">
            <a:avLst/>
          </a:prstGeom>
          <a:solidFill>
            <a:schemeClr val="accent1">
              <a:lumMod val="50000"/>
            </a:schemeClr>
          </a:solidFill>
          <a:ln w="3810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smtClean="0"/>
              <a:t>62744</a:t>
            </a:r>
            <a:endParaRPr lang="ru-RU" sz="1600" dirty="0"/>
          </a:p>
        </p:txBody>
      </p:sp>
      <p:sp>
        <p:nvSpPr>
          <p:cNvPr id="30" name="Блок-схема: память с прямым доступом 29"/>
          <p:cNvSpPr/>
          <p:nvPr/>
        </p:nvSpPr>
        <p:spPr>
          <a:xfrm>
            <a:off x="7308304" y="2564904"/>
            <a:ext cx="1490464" cy="685800"/>
          </a:xfrm>
          <a:prstGeom prst="flowChartMagneticDrum">
            <a:avLst/>
          </a:prstGeom>
          <a:solidFill>
            <a:schemeClr val="accent6">
              <a:lumMod val="50000"/>
            </a:schemeClr>
          </a:solidFill>
          <a:ln w="3810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64626</a:t>
            </a:r>
            <a:endParaRPr lang="ru-RU" sz="1600" dirty="0"/>
          </a:p>
        </p:txBody>
      </p:sp>
      <p:sp>
        <p:nvSpPr>
          <p:cNvPr id="31" name="Блок-схема: память с прямым доступом 30"/>
          <p:cNvSpPr/>
          <p:nvPr/>
        </p:nvSpPr>
        <p:spPr>
          <a:xfrm>
            <a:off x="7380312" y="4005064"/>
            <a:ext cx="1418456" cy="685800"/>
          </a:xfrm>
          <a:prstGeom prst="flowChartMagneticDrum">
            <a:avLst/>
          </a:prstGeom>
          <a:solidFill>
            <a:srgbClr val="FFC000"/>
          </a:solidFill>
          <a:ln w="3810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62744</a:t>
            </a:r>
            <a:endParaRPr lang="ru-RU" sz="1600" dirty="0"/>
          </a:p>
        </p:txBody>
      </p:sp>
      <p:sp>
        <p:nvSpPr>
          <p:cNvPr id="32" name="Равнобедренный треугольник 31"/>
          <p:cNvSpPr/>
          <p:nvPr/>
        </p:nvSpPr>
        <p:spPr>
          <a:xfrm rot="10800000">
            <a:off x="513256" y="4768221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Равнобедренный треугольник 33"/>
          <p:cNvSpPr/>
          <p:nvPr/>
        </p:nvSpPr>
        <p:spPr>
          <a:xfrm rot="10800000">
            <a:off x="2987824" y="4725144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Равнобедренный треугольник 34"/>
          <p:cNvSpPr/>
          <p:nvPr/>
        </p:nvSpPr>
        <p:spPr>
          <a:xfrm rot="10800000">
            <a:off x="5292080" y="4725144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Равнобедренный треугольник 35"/>
          <p:cNvSpPr/>
          <p:nvPr/>
        </p:nvSpPr>
        <p:spPr>
          <a:xfrm rot="10800000">
            <a:off x="7524328" y="4725144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39552" y="4725144"/>
            <a:ext cx="91440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2023год</a:t>
            </a:r>
          </a:p>
          <a:p>
            <a:pPr algn="ctr"/>
            <a:r>
              <a:rPr lang="ru-RU" sz="1400" dirty="0" smtClean="0"/>
              <a:t>(факт)</a:t>
            </a:r>
            <a:endParaRPr lang="ru-RU" sz="14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059832" y="4725144"/>
            <a:ext cx="91440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2024 год</a:t>
            </a:r>
          </a:p>
          <a:p>
            <a:pPr algn="ctr"/>
            <a:r>
              <a:rPr lang="ru-RU" sz="1400" dirty="0" smtClean="0"/>
              <a:t>(факт)</a:t>
            </a:r>
            <a:endParaRPr lang="ru-RU" sz="14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5364088" y="4725144"/>
            <a:ext cx="91440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2025 год</a:t>
            </a:r>
          </a:p>
          <a:p>
            <a:pPr algn="ctr"/>
            <a:r>
              <a:rPr lang="ru-RU" sz="1400" dirty="0" smtClean="0"/>
              <a:t>(план)</a:t>
            </a:r>
            <a:endParaRPr lang="ru-RU" sz="14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7596336" y="4725144"/>
            <a:ext cx="91440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2026год</a:t>
            </a:r>
          </a:p>
          <a:p>
            <a:pPr algn="ctr"/>
            <a:r>
              <a:rPr lang="ru-RU" sz="1400" dirty="0" smtClean="0"/>
              <a:t>(план)</a:t>
            </a:r>
            <a:endParaRPr lang="ru-RU" sz="1400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179512" y="5805264"/>
            <a:ext cx="288032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179512" y="6093296"/>
            <a:ext cx="288032" cy="21602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4283968" y="6237312"/>
            <a:ext cx="288032" cy="28803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179512" y="6381328"/>
            <a:ext cx="288032" cy="21602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467544" y="5805264"/>
            <a:ext cx="2232248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Дошкольные учреждения</a:t>
            </a:r>
            <a:endParaRPr lang="ru-RU" sz="1400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467544" y="6093296"/>
            <a:ext cx="288032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Учреждения общего образования</a:t>
            </a:r>
            <a:endParaRPr lang="ru-RU" sz="1400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4572000" y="6237312"/>
            <a:ext cx="432048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Учреждения дополнительного образования в сфере образования</a:t>
            </a:r>
            <a:endParaRPr lang="ru-RU" sz="1400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467544" y="6381328"/>
            <a:ext cx="201622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Учреждения культуры</a:t>
            </a:r>
            <a:endParaRPr lang="ru-RU" sz="1400" dirty="0"/>
          </a:p>
        </p:txBody>
      </p:sp>
      <p:sp>
        <p:nvSpPr>
          <p:cNvPr id="52" name="Штриховая стрелка вправо 51"/>
          <p:cNvSpPr/>
          <p:nvPr/>
        </p:nvSpPr>
        <p:spPr>
          <a:xfrm rot="20209937">
            <a:off x="1820027" y="3095637"/>
            <a:ext cx="967068" cy="48463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Штриховая стрелка вправо 52"/>
          <p:cNvSpPr/>
          <p:nvPr/>
        </p:nvSpPr>
        <p:spPr>
          <a:xfrm rot="20217797">
            <a:off x="4269889" y="2510603"/>
            <a:ext cx="925310" cy="48463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Штриховая стрелка вправо 53"/>
          <p:cNvSpPr/>
          <p:nvPr/>
        </p:nvSpPr>
        <p:spPr>
          <a:xfrm rot="20048771">
            <a:off x="6501478" y="1743397"/>
            <a:ext cx="967068" cy="48463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Блок-схема: память с прямым доступом 54"/>
          <p:cNvSpPr/>
          <p:nvPr/>
        </p:nvSpPr>
        <p:spPr>
          <a:xfrm>
            <a:off x="2843808" y="4005064"/>
            <a:ext cx="1418456" cy="685800"/>
          </a:xfrm>
          <a:prstGeom prst="flowChartMagneticDrum">
            <a:avLst/>
          </a:prstGeom>
          <a:solidFill>
            <a:srgbClr val="FFC000"/>
          </a:solidFill>
          <a:ln w="3810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51216</a:t>
            </a:r>
            <a:endParaRPr lang="ru-RU" sz="1600" dirty="0"/>
          </a:p>
        </p:txBody>
      </p:sp>
      <p:sp>
        <p:nvSpPr>
          <p:cNvPr id="56" name="Блок-схема: память с прямым доступом 55"/>
          <p:cNvSpPr/>
          <p:nvPr/>
        </p:nvSpPr>
        <p:spPr>
          <a:xfrm>
            <a:off x="5148064" y="3284984"/>
            <a:ext cx="1418456" cy="685800"/>
          </a:xfrm>
          <a:prstGeom prst="flowChartMagneticDrum">
            <a:avLst/>
          </a:prstGeom>
          <a:solidFill>
            <a:schemeClr val="accent4">
              <a:lumMod val="75000"/>
            </a:schemeClr>
          </a:solidFill>
          <a:ln w="3810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57601</a:t>
            </a:r>
            <a:endParaRPr lang="ru-RU" sz="1600" dirty="0"/>
          </a:p>
        </p:txBody>
      </p:sp>
      <p:sp>
        <p:nvSpPr>
          <p:cNvPr id="57" name="Блок-схема: память с прямым доступом 56"/>
          <p:cNvSpPr/>
          <p:nvPr/>
        </p:nvSpPr>
        <p:spPr>
          <a:xfrm>
            <a:off x="5148064" y="2564904"/>
            <a:ext cx="1418456" cy="685800"/>
          </a:xfrm>
          <a:prstGeom prst="flowChartMagneticDrum">
            <a:avLst/>
          </a:prstGeom>
          <a:solidFill>
            <a:schemeClr val="accent6">
              <a:lumMod val="50000"/>
            </a:schemeClr>
          </a:solidFill>
          <a:ln w="3810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57601</a:t>
            </a:r>
            <a:endParaRPr lang="ru-RU" sz="1600" dirty="0"/>
          </a:p>
        </p:txBody>
      </p:sp>
      <p:sp>
        <p:nvSpPr>
          <p:cNvPr id="58" name="Блок-схема: память с прямым доступом 57"/>
          <p:cNvSpPr/>
          <p:nvPr/>
        </p:nvSpPr>
        <p:spPr>
          <a:xfrm>
            <a:off x="5148064" y="1844824"/>
            <a:ext cx="1418456" cy="685800"/>
          </a:xfrm>
          <a:prstGeom prst="flowChartMagneticDrum">
            <a:avLst/>
          </a:prstGeom>
          <a:solidFill>
            <a:schemeClr val="accent1">
              <a:lumMod val="50000"/>
            </a:schemeClr>
          </a:solidFill>
          <a:ln w="3810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55922</a:t>
            </a:r>
            <a:endParaRPr lang="ru-RU" sz="1600" dirty="0"/>
          </a:p>
        </p:txBody>
      </p:sp>
      <p:sp>
        <p:nvSpPr>
          <p:cNvPr id="59" name="Блок-схема: память с прямым доступом 58"/>
          <p:cNvSpPr/>
          <p:nvPr/>
        </p:nvSpPr>
        <p:spPr>
          <a:xfrm>
            <a:off x="2843808" y="3284984"/>
            <a:ext cx="1418456" cy="685800"/>
          </a:xfrm>
          <a:prstGeom prst="flowChartMagneticDrum">
            <a:avLst/>
          </a:prstGeom>
          <a:solidFill>
            <a:schemeClr val="accent4">
              <a:lumMod val="75000"/>
            </a:schemeClr>
          </a:solidFill>
          <a:ln w="3810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55353</a:t>
            </a:r>
            <a:endParaRPr lang="ru-RU" sz="1600" dirty="0"/>
          </a:p>
        </p:txBody>
      </p:sp>
      <p:sp>
        <p:nvSpPr>
          <p:cNvPr id="60" name="Блок-схема: память с прямым доступом 59"/>
          <p:cNvSpPr/>
          <p:nvPr/>
        </p:nvSpPr>
        <p:spPr>
          <a:xfrm>
            <a:off x="2843808" y="2564904"/>
            <a:ext cx="1418456" cy="685800"/>
          </a:xfrm>
          <a:prstGeom prst="flowChartMagneticDrum">
            <a:avLst/>
          </a:prstGeom>
          <a:solidFill>
            <a:schemeClr val="accent6">
              <a:lumMod val="50000"/>
            </a:schemeClr>
          </a:solidFill>
          <a:ln w="3810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53480</a:t>
            </a:r>
            <a:endParaRPr lang="ru-RU" sz="1600" dirty="0"/>
          </a:p>
        </p:txBody>
      </p:sp>
      <p:sp>
        <p:nvSpPr>
          <p:cNvPr id="61" name="Блок-схема: память с прямым доступом 60"/>
          <p:cNvSpPr/>
          <p:nvPr/>
        </p:nvSpPr>
        <p:spPr>
          <a:xfrm>
            <a:off x="2843808" y="1844824"/>
            <a:ext cx="1418456" cy="685800"/>
          </a:xfrm>
          <a:prstGeom prst="flowChartMagneticDrum">
            <a:avLst/>
          </a:prstGeom>
          <a:solidFill>
            <a:schemeClr val="accent1">
              <a:lumMod val="50000"/>
            </a:schemeClr>
          </a:solidFill>
          <a:ln w="3810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60183</a:t>
            </a:r>
            <a:endParaRPr lang="ru-RU" sz="16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7740352" y="620688"/>
            <a:ext cx="91440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в руб.</a:t>
            </a:r>
            <a:endParaRPr lang="ru-RU" sz="1400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4283968" y="5733256"/>
            <a:ext cx="28803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4572000" y="5733256"/>
            <a:ext cx="432048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Учреждения дополнительного образования в сфере культуры</a:t>
            </a:r>
            <a:endParaRPr lang="ru-RU" sz="1400" dirty="0"/>
          </a:p>
        </p:txBody>
      </p:sp>
      <p:sp>
        <p:nvSpPr>
          <p:cNvPr id="65" name="Блок-схема: память с прямым доступом 64"/>
          <p:cNvSpPr/>
          <p:nvPr/>
        </p:nvSpPr>
        <p:spPr>
          <a:xfrm>
            <a:off x="395536" y="1124744"/>
            <a:ext cx="1418456" cy="685800"/>
          </a:xfrm>
          <a:prstGeom prst="flowChartMagneticDrum">
            <a:avLst/>
          </a:prstGeom>
          <a:solidFill>
            <a:schemeClr val="accent6">
              <a:lumMod val="75000"/>
            </a:schemeClr>
          </a:solidFill>
          <a:ln w="3810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40454</a:t>
            </a:r>
            <a:endParaRPr lang="ru-RU" sz="1600" dirty="0"/>
          </a:p>
        </p:txBody>
      </p:sp>
      <p:sp>
        <p:nvSpPr>
          <p:cNvPr id="66" name="Блок-схема: память с прямым доступом 65"/>
          <p:cNvSpPr/>
          <p:nvPr/>
        </p:nvSpPr>
        <p:spPr>
          <a:xfrm>
            <a:off x="2843808" y="1124744"/>
            <a:ext cx="1418456" cy="685800"/>
          </a:xfrm>
          <a:prstGeom prst="flowChartMagneticDrum">
            <a:avLst/>
          </a:prstGeom>
          <a:solidFill>
            <a:schemeClr val="accent6">
              <a:lumMod val="75000"/>
            </a:schemeClr>
          </a:solidFill>
          <a:ln w="3810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51356</a:t>
            </a:r>
            <a:endParaRPr lang="ru-RU" sz="1600" dirty="0"/>
          </a:p>
        </p:txBody>
      </p:sp>
      <p:sp>
        <p:nvSpPr>
          <p:cNvPr id="67" name="Блок-схема: память с прямым доступом 66"/>
          <p:cNvSpPr/>
          <p:nvPr/>
        </p:nvSpPr>
        <p:spPr>
          <a:xfrm>
            <a:off x="5148064" y="1124744"/>
            <a:ext cx="1418456" cy="685800"/>
          </a:xfrm>
          <a:prstGeom prst="flowChartMagneticDrum">
            <a:avLst/>
          </a:prstGeom>
          <a:solidFill>
            <a:schemeClr val="accent6">
              <a:lumMod val="75000"/>
            </a:schemeClr>
          </a:solidFill>
          <a:ln w="3810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55365</a:t>
            </a:r>
            <a:endParaRPr lang="ru-RU" sz="1600" dirty="0"/>
          </a:p>
        </p:txBody>
      </p:sp>
      <p:sp>
        <p:nvSpPr>
          <p:cNvPr id="68" name="Блок-схема: память с прямым доступом 67"/>
          <p:cNvSpPr/>
          <p:nvPr/>
        </p:nvSpPr>
        <p:spPr>
          <a:xfrm>
            <a:off x="7308304" y="1124744"/>
            <a:ext cx="1418456" cy="685800"/>
          </a:xfrm>
          <a:prstGeom prst="flowChartMagneticDrum">
            <a:avLst/>
          </a:prstGeom>
          <a:solidFill>
            <a:schemeClr val="accent6">
              <a:lumMod val="75000"/>
            </a:schemeClr>
          </a:solidFill>
          <a:ln w="3810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62117</a:t>
            </a:r>
            <a:endParaRPr lang="ru-RU" sz="1600" dirty="0"/>
          </a:p>
        </p:txBody>
      </p:sp>
      <p:sp>
        <p:nvSpPr>
          <p:cNvPr id="69" name="Блок-схема: память с прямым доступом 68"/>
          <p:cNvSpPr/>
          <p:nvPr/>
        </p:nvSpPr>
        <p:spPr>
          <a:xfrm>
            <a:off x="7380312" y="3284984"/>
            <a:ext cx="1418456" cy="685800"/>
          </a:xfrm>
          <a:prstGeom prst="flowChartMagneticDrum">
            <a:avLst/>
          </a:prstGeom>
          <a:solidFill>
            <a:schemeClr val="accent4">
              <a:lumMod val="75000"/>
            </a:schemeClr>
          </a:solidFill>
          <a:ln w="38100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64626</a:t>
            </a:r>
            <a:endParaRPr lang="ru-RU" sz="1600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Прямоугольник 43"/>
          <p:cNvSpPr/>
          <p:nvPr/>
        </p:nvSpPr>
        <p:spPr>
          <a:xfrm>
            <a:off x="395536" y="404664"/>
            <a:ext cx="828092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Прогноз основных параметров консолидированного бюджета 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9512" y="1412776"/>
            <a:ext cx="2016224" cy="2448272"/>
          </a:xfrm>
          <a:prstGeom prst="roundRect">
            <a:avLst/>
          </a:prstGeom>
          <a:solidFill>
            <a:schemeClr val="accent5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Бюджет муниципального района и свод бюджетов поселений, входящих в состав муниципального района образуют консолидированный бюджет района</a:t>
            </a:r>
            <a:endParaRPr lang="ru-RU" sz="14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339752" y="1412776"/>
            <a:ext cx="2088232" cy="914400"/>
          </a:xfrm>
          <a:prstGeom prst="roundRect">
            <a:avLst/>
          </a:prstGeom>
          <a:solidFill>
            <a:schemeClr val="accent3">
              <a:lumMod val="5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Доходы консолидированного бюджета на 2026 год =</a:t>
            </a:r>
          </a:p>
          <a:p>
            <a:pPr algn="ctr"/>
            <a:r>
              <a:rPr lang="ru-RU" sz="1400" dirty="0" smtClean="0"/>
              <a:t>2729107,0 тыс.руб.</a:t>
            </a:r>
            <a:endParaRPr lang="ru-RU" sz="14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796136" y="1412776"/>
            <a:ext cx="2088232" cy="914400"/>
          </a:xfrm>
          <a:prstGeom prst="roundRect">
            <a:avLst/>
          </a:prstGeom>
          <a:solidFill>
            <a:srgbClr val="4FC064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Расходы консолидированного бюджета на 2026 год =</a:t>
            </a:r>
          </a:p>
          <a:p>
            <a:pPr algn="ctr"/>
            <a:r>
              <a:rPr lang="ru-RU" sz="1400" dirty="0" smtClean="0"/>
              <a:t>2729107,0тыс.руб.</a:t>
            </a:r>
            <a:endParaRPr lang="ru-RU" sz="14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627784" y="2636912"/>
            <a:ext cx="2952328" cy="914400"/>
          </a:xfrm>
          <a:prstGeom prst="roundRect">
            <a:avLst/>
          </a:prstGeom>
          <a:solidFill>
            <a:schemeClr val="accent3">
              <a:lumMod val="5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Бюджет муниципального района =</a:t>
            </a:r>
          </a:p>
          <a:p>
            <a:pPr algn="ctr"/>
            <a:r>
              <a:rPr lang="ru-RU" sz="1400" dirty="0" smtClean="0"/>
              <a:t>2211582,5 тыс.руб.</a:t>
            </a:r>
            <a:endParaRPr lang="ru-RU" sz="14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627784" y="3861048"/>
            <a:ext cx="2952328" cy="864096"/>
          </a:xfrm>
          <a:prstGeom prst="roundRect">
            <a:avLst/>
          </a:prstGeom>
          <a:solidFill>
            <a:schemeClr val="accent3">
              <a:lumMod val="5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Бюджеты поселений =</a:t>
            </a:r>
          </a:p>
          <a:p>
            <a:pPr algn="ctr"/>
            <a:r>
              <a:rPr lang="ru-RU" sz="1400" dirty="0" smtClean="0"/>
              <a:t>517524,5 тыс.руб.</a:t>
            </a:r>
            <a:endParaRPr lang="ru-RU" sz="14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084168" y="2636912"/>
            <a:ext cx="2952328" cy="914400"/>
          </a:xfrm>
          <a:prstGeom prst="roundRect">
            <a:avLst/>
          </a:prstGeom>
          <a:solidFill>
            <a:srgbClr val="4FC064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Бюджет муниципального района =</a:t>
            </a:r>
          </a:p>
          <a:p>
            <a:pPr algn="ctr"/>
            <a:r>
              <a:rPr lang="ru-RU" sz="1400" dirty="0" smtClean="0"/>
              <a:t>2211582,5 тыс.руб.</a:t>
            </a:r>
            <a:endParaRPr lang="ru-RU" sz="1400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084168" y="3861048"/>
            <a:ext cx="2952328" cy="864096"/>
          </a:xfrm>
          <a:prstGeom prst="roundRect">
            <a:avLst/>
          </a:prstGeom>
          <a:solidFill>
            <a:srgbClr val="4FC064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Бюджеты поселений =</a:t>
            </a:r>
          </a:p>
          <a:p>
            <a:pPr algn="ctr"/>
            <a:r>
              <a:rPr lang="ru-RU" sz="1400" dirty="0" smtClean="0"/>
              <a:t>517524,5  тыс.руб.</a:t>
            </a:r>
            <a:endParaRPr lang="ru-RU" sz="1400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2339752" y="2204864"/>
            <a:ext cx="0" cy="252028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2339752" y="3501008"/>
            <a:ext cx="36004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2339752" y="4725144"/>
            <a:ext cx="36004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 flipV="1">
            <a:off x="5796136" y="2204864"/>
            <a:ext cx="72008" cy="252028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5868144" y="3501008"/>
            <a:ext cx="432048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H="1">
            <a:off x="5868144" y="4725144"/>
            <a:ext cx="432048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Скругленный прямоугольник 63"/>
          <p:cNvSpPr/>
          <p:nvPr/>
        </p:nvSpPr>
        <p:spPr>
          <a:xfrm>
            <a:off x="179512" y="5157192"/>
            <a:ext cx="4248472" cy="1512168"/>
          </a:xfrm>
          <a:prstGeom prst="roundRect">
            <a:avLst/>
          </a:prstGeom>
          <a:solidFill>
            <a:schemeClr val="tx2">
              <a:lumMod val="75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2027 год </a:t>
            </a:r>
          </a:p>
          <a:p>
            <a:pPr algn="ctr"/>
            <a:r>
              <a:rPr lang="ru-RU" sz="1400" b="1" dirty="0" smtClean="0"/>
              <a:t>Доходы и расходы</a:t>
            </a:r>
            <a:r>
              <a:rPr lang="ru-RU" sz="1400" dirty="0" smtClean="0"/>
              <a:t> консолидированного бюджета = 2529994,6 тыс. руб., в том числе:</a:t>
            </a:r>
          </a:p>
          <a:p>
            <a:pPr algn="ctr">
              <a:buFontTx/>
              <a:buChar char="-"/>
            </a:pPr>
            <a:r>
              <a:rPr lang="ru-RU" sz="1400" dirty="0" smtClean="0"/>
              <a:t> бюджет района =  2018951,8 тыс.руб.</a:t>
            </a:r>
          </a:p>
          <a:p>
            <a:pPr algn="ctr">
              <a:buFontTx/>
              <a:buChar char="-"/>
            </a:pPr>
            <a:r>
              <a:rPr lang="ru-RU" sz="1400" dirty="0" smtClean="0"/>
              <a:t> бюджеты поселений = 511042,8 тыс.руб.</a:t>
            </a: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16016" y="5157192"/>
            <a:ext cx="4248472" cy="1296144"/>
          </a:xfrm>
          <a:prstGeom prst="roundRect">
            <a:avLst/>
          </a:prstGeom>
          <a:solidFill>
            <a:schemeClr val="accent5">
              <a:lumMod val="5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2028 год </a:t>
            </a:r>
          </a:p>
          <a:p>
            <a:pPr algn="ctr"/>
            <a:r>
              <a:rPr lang="ru-RU" sz="1400" b="1" dirty="0" smtClean="0"/>
              <a:t>Доходы</a:t>
            </a:r>
            <a:r>
              <a:rPr lang="ru-RU" sz="1400" dirty="0" smtClean="0"/>
              <a:t> и расходы консолидированного бюджета = 2568711,0 тыс.руб., в том числе:</a:t>
            </a:r>
          </a:p>
          <a:p>
            <a:pPr algn="ctr">
              <a:buFontTx/>
              <a:buChar char="-"/>
            </a:pPr>
            <a:r>
              <a:rPr lang="ru-RU" sz="1400" dirty="0" smtClean="0"/>
              <a:t> бюджет района = 2060064,7 тыс.руб.</a:t>
            </a:r>
          </a:p>
          <a:p>
            <a:pPr algn="ctr">
              <a:buFontTx/>
              <a:buChar char="-"/>
            </a:pPr>
            <a:r>
              <a:rPr lang="ru-RU" sz="1400" dirty="0" smtClean="0"/>
              <a:t> бюджеты поселений = 508646,3тыс.руб.</a:t>
            </a:r>
            <a:endParaRPr lang="ru-RU" sz="1400" dirty="0"/>
          </a:p>
        </p:txBody>
      </p:sp>
      <p:sp>
        <p:nvSpPr>
          <p:cNvPr id="66" name="Выгнутая вверх стрелка 65"/>
          <p:cNvSpPr/>
          <p:nvPr/>
        </p:nvSpPr>
        <p:spPr>
          <a:xfrm>
            <a:off x="1043608" y="1052736"/>
            <a:ext cx="5832648" cy="36004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7" name="Выгнутая вверх стрелка 66"/>
          <p:cNvSpPr/>
          <p:nvPr/>
        </p:nvSpPr>
        <p:spPr>
          <a:xfrm>
            <a:off x="1115616" y="1124744"/>
            <a:ext cx="2520280" cy="28803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документы\Бюджет для граждан\1638383738_8-pro-dachnikov-com-p-ozelenenie-dvora-foto-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851942"/>
            <a:ext cx="6805793" cy="5889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документы\Бюджет для граждан\Ulichnye_konsol_nye_svetil_niki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8" y="851942"/>
            <a:ext cx="3645346" cy="3281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документы\Бюджет для граждан\ABK393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5705" y="3712715"/>
            <a:ext cx="4593729" cy="304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332656"/>
            <a:ext cx="835292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Расходы на благоустройство населенных пунктов  Ковровского района на 2026 год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1402147" y="1548805"/>
            <a:ext cx="5688632" cy="4176464"/>
          </a:xfrm>
          <a:prstGeom prst="ellipse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Всего расходов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благоустройство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населенных пунктов </a:t>
            </a:r>
          </a:p>
          <a:p>
            <a:pPr algn="ctr"/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Ковровского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611,0 тыс. руб., в т.ч.:</a:t>
            </a:r>
          </a:p>
          <a:p>
            <a:pPr algn="ctr"/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Новосельское с.п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–9 176,9</a:t>
            </a:r>
          </a:p>
          <a:p>
            <a:pPr algn="ctr"/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Ивановское с.п. – 7095,0</a:t>
            </a:r>
          </a:p>
          <a:p>
            <a:pPr algn="ctr"/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Клязьминское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с.п. – 9 298,0</a:t>
            </a:r>
          </a:p>
          <a:p>
            <a:pPr algn="ctr"/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Малыгинское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с.п. – 10 461,</a:t>
            </a:r>
            <a:r>
              <a:rPr lang="en-US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п. Мелехово – 13 </a:t>
            </a:r>
            <a:r>
              <a:rPr lang="en-US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19,4</a:t>
            </a:r>
          </a:p>
          <a:p>
            <a:pPr algn="ctr"/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п.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Доброград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35 </a:t>
            </a:r>
            <a:r>
              <a:rPr lang="en-US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60,0</a:t>
            </a:r>
          </a:p>
          <a:p>
            <a:pPr algn="ctr"/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113096" y="1124744"/>
            <a:ext cx="1907175" cy="1008112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Уличное освещение</a:t>
            </a:r>
          </a:p>
          <a:p>
            <a:pPr algn="ctr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13 831,1 тыс. руб.</a:t>
            </a:r>
            <a:endParaRPr lang="ru-RU" sz="1600" dirty="0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1259632" y="4976987"/>
            <a:ext cx="1728192" cy="936103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Расходы на озеленение</a:t>
            </a:r>
          </a:p>
          <a:p>
            <a:pPr algn="ctr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3 975 тыс. руб.</a:t>
            </a:r>
          </a:p>
          <a:p>
            <a:pPr algn="ctr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066683" y="2625510"/>
            <a:ext cx="2215229" cy="1235538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Приобретение электрооборудования для уличного освещения</a:t>
            </a:r>
          </a:p>
          <a:p>
            <a:pPr algn="ctr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4 279,5 тыс. руб.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4415705" y="5007736"/>
            <a:ext cx="1836365" cy="1110952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Содержание детских площадок</a:t>
            </a:r>
          </a:p>
          <a:p>
            <a:pPr algn="ctr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6 473 тыс. руб.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899592" y="1465759"/>
            <a:ext cx="1999456" cy="1126976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Формирование современной городской среды</a:t>
            </a:r>
          </a:p>
          <a:p>
            <a:pPr algn="ctr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3 000 тыс. руб.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4543" y="3288432"/>
            <a:ext cx="1875209" cy="982960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Благоустройство общественных территори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23 868 тыс. руб.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69997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827584" y="1052736"/>
            <a:ext cx="7560840" cy="2376264"/>
          </a:xfrm>
          <a:prstGeom prst="rect">
            <a:avLst/>
          </a:prstGeom>
          <a:solidFill>
            <a:srgbClr val="0070C0"/>
          </a:solidFill>
          <a:ln w="5715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i="1" dirty="0" smtClean="0"/>
              <a:t>«Бюджет для граждан» нацелен на получение обратной связи от граждан, которым интересны современные финансовые проблемы. Внимательное изучение бюджета дает представление о намерениях власти, политике, о распределении финансов. Мы постарались в доступной и понятной для граждан форме показать основные параметры бюджета Ковровского района на 2026-2028 годы. Надеемся, что население будет активно участвовать в бюджетном процессе.</a:t>
            </a:r>
            <a:endParaRPr lang="ru-RU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27584" y="3429000"/>
            <a:ext cx="7560840" cy="1656184"/>
          </a:xfrm>
          <a:prstGeom prst="rect">
            <a:avLst/>
          </a:prstGeom>
          <a:solidFill>
            <a:srgbClr val="0070C0"/>
          </a:solidFill>
          <a:ln w="5715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i="1" dirty="0"/>
              <a:t>Информация для контактов :</a:t>
            </a:r>
          </a:p>
          <a:p>
            <a:pPr algn="ctr">
              <a:defRPr/>
            </a:pPr>
            <a:r>
              <a:rPr lang="ru-RU" i="1" dirty="0"/>
              <a:t>Финансовое управление администрации </a:t>
            </a:r>
            <a:r>
              <a:rPr lang="ru-RU" i="1" dirty="0" err="1"/>
              <a:t>Ковровского</a:t>
            </a:r>
            <a:r>
              <a:rPr lang="ru-RU" i="1" dirty="0"/>
              <a:t> района</a:t>
            </a:r>
          </a:p>
          <a:p>
            <a:pPr algn="ctr">
              <a:defRPr/>
            </a:pPr>
            <a:r>
              <a:rPr lang="ru-RU" i="1" dirty="0"/>
              <a:t>Адрес : ул.Дегтярева 34, г.Ковров, Владимирская область, 601900, тел. (49232) 2-32-97, факс (49232) 4-29-15, </a:t>
            </a:r>
            <a:r>
              <a:rPr lang="en-US" i="1" dirty="0"/>
              <a:t>e-mail </a:t>
            </a:r>
            <a:r>
              <a:rPr lang="ru-RU" i="1" dirty="0"/>
              <a:t>:</a:t>
            </a:r>
            <a:r>
              <a:rPr lang="en-US" i="1" dirty="0"/>
              <a:t> finupr@itnet33</a:t>
            </a:r>
            <a:r>
              <a:rPr lang="ru-RU" i="1" dirty="0"/>
              <a:t>.</a:t>
            </a:r>
            <a:r>
              <a:rPr lang="en-US" i="1" dirty="0" err="1"/>
              <a:t>ru</a:t>
            </a:r>
            <a:endParaRPr lang="ru-RU" i="1" dirty="0"/>
          </a:p>
        </p:txBody>
      </p:sp>
      <p:sp>
        <p:nvSpPr>
          <p:cNvPr id="10" name="Левая круглая скобка 9"/>
          <p:cNvSpPr/>
          <p:nvPr/>
        </p:nvSpPr>
        <p:spPr>
          <a:xfrm>
            <a:off x="539552" y="1484784"/>
            <a:ext cx="288925" cy="3743325"/>
          </a:xfrm>
          <a:prstGeom prst="leftBracket">
            <a:avLst/>
          </a:prstGeom>
          <a:solidFill>
            <a:srgbClr val="00B0F0"/>
          </a:solidFill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11" name="Правая круглая скобка 10"/>
          <p:cNvSpPr/>
          <p:nvPr/>
        </p:nvSpPr>
        <p:spPr>
          <a:xfrm>
            <a:off x="8388424" y="1484784"/>
            <a:ext cx="288925" cy="3743325"/>
          </a:xfrm>
          <a:prstGeom prst="rightBracket">
            <a:avLst/>
          </a:prstGeom>
          <a:solidFill>
            <a:srgbClr val="00B0F0"/>
          </a:solidFill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8399462" cy="56610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>
            <a:outerShdw dist="107933" dir="8100000" algn="ctr" rotWithShape="0">
              <a:srgbClr val="808080">
                <a:alpha val="50027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323528" y="260648"/>
            <a:ext cx="842493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Этапы составления и утверждения бюджета муниципального района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699792" y="1196752"/>
            <a:ext cx="5976664" cy="1224136"/>
          </a:xfrm>
          <a:prstGeom prst="rect">
            <a:avLst/>
          </a:prstGeom>
          <a:solidFill>
            <a:schemeClr val="bg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 проекта бюджета района регламентируется постановлением администрации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Ковровского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от 18.06.2019 №332 «О порядке составления проекта районного бюджета на очередной финансовый год и на плановый период». Непосредственное составление проекта бюджета осуществляет финансовое управление администрации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Ковровского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99792" y="2780928"/>
            <a:ext cx="5976664" cy="1728192"/>
          </a:xfrm>
          <a:prstGeom prst="rect">
            <a:avLst/>
          </a:prstGeom>
          <a:solidFill>
            <a:schemeClr val="bg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Глава администрации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Ковровского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представляет проект районного бюджета на рассмотрение Совета народных депутатов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Ковровского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не позднее 15 ноября текущего года.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Глава района направляет проект решения о районном бюджете в комиссию по бюджетной и налоговой политике, а также в  Контрольно-счетный орган для подготовки заключения.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Совет народных депутатов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Ковровского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рассматривает проект бюджета в одном чтении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4869160"/>
            <a:ext cx="5976664" cy="1584176"/>
          </a:xfrm>
          <a:prstGeom prst="rect">
            <a:avLst/>
          </a:prstGeom>
          <a:solidFill>
            <a:schemeClr val="bg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 районного бюджета утверждается Советом народных депутатов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Ковровского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в форме решения о бюджете.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Принятое Советом народных депутатов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Ковровского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решение о бюджете муниципального района подлежит обнародованию путем опубликования его в официальном информационном бюллетене «Вестник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Ковровского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района» и размещения на официальном сайте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Ковровского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района.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475656" y="1484784"/>
            <a:ext cx="7273925" cy="1190625"/>
          </a:xfrm>
          <a:prstGeom prst="rect">
            <a:avLst/>
          </a:prstGeom>
          <a:gradFill rotWithShape="0">
            <a:gsLst>
              <a:gs pos="0">
                <a:srgbClr val="D3D3AE"/>
              </a:gs>
              <a:gs pos="100000">
                <a:srgbClr val="EAEAEA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D3D3AE"/>
            </a:extrusionClr>
          </a:sp3d>
        </p:spPr>
        <p:txBody>
          <a:bodyPr lIns="90000" tIns="46800" rIns="90000" bIns="46800">
            <a:spAutoFit/>
            <a:flatTx/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9pPr>
          </a:lstStyle>
          <a:p>
            <a:pPr algn="ctr">
              <a:lnSpc>
                <a:spcPct val="9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dirty="0">
                <a:solidFill>
                  <a:srgbClr val="002060"/>
                </a:solidFill>
              </a:rPr>
              <a:t>Послание Президента Российской Федерации Федеральному Собранию Российской Федерации, определяющие бюджетную политику (требования к бюджетной политике) в Российской Федерации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475656" y="3140968"/>
            <a:ext cx="7305675" cy="642937"/>
          </a:xfrm>
          <a:prstGeom prst="rect">
            <a:avLst/>
          </a:prstGeom>
          <a:gradFill rotWithShape="0">
            <a:gsLst>
              <a:gs pos="0">
                <a:srgbClr val="D3D3AE"/>
              </a:gs>
              <a:gs pos="100000">
                <a:srgbClr val="EAEAEA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D3D3AE"/>
            </a:extrusionClr>
          </a:sp3d>
        </p:spPr>
        <p:txBody>
          <a:bodyPr lIns="90000" tIns="46800" rIns="90000" bIns="46800">
            <a:spAutoFit/>
            <a:flatTx/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9pPr>
          </a:lstStyle>
          <a:p>
            <a:pPr algn="ctr">
              <a:lnSpc>
                <a:spcPct val="90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dirty="0">
                <a:solidFill>
                  <a:srgbClr val="002060"/>
                </a:solidFill>
              </a:rPr>
              <a:t>Прогноз социально-экономического развития области и </a:t>
            </a:r>
            <a:r>
              <a:rPr lang="ru-RU" sz="2000" b="1" dirty="0" err="1">
                <a:solidFill>
                  <a:srgbClr val="002060"/>
                </a:solidFill>
              </a:rPr>
              <a:t>Ковровского</a:t>
            </a:r>
            <a:r>
              <a:rPr lang="ru-RU" sz="2000" b="1" dirty="0">
                <a:solidFill>
                  <a:srgbClr val="002060"/>
                </a:solidFill>
              </a:rPr>
              <a:t> муниципального района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403648" y="4365104"/>
            <a:ext cx="7381875" cy="917575"/>
          </a:xfrm>
          <a:prstGeom prst="rect">
            <a:avLst/>
          </a:prstGeom>
          <a:gradFill rotWithShape="0">
            <a:gsLst>
              <a:gs pos="0">
                <a:srgbClr val="D3D3AE"/>
              </a:gs>
              <a:gs pos="100000">
                <a:srgbClr val="EAEAEA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D3D3AE"/>
            </a:extrusionClr>
          </a:sp3d>
        </p:spPr>
        <p:txBody>
          <a:bodyPr lIns="90000" tIns="46800" rIns="90000" bIns="46800">
            <a:spAutoFit/>
            <a:flatTx/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9pPr>
          </a:lstStyle>
          <a:p>
            <a:pPr algn="ctr">
              <a:lnSpc>
                <a:spcPct val="90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dirty="0">
                <a:solidFill>
                  <a:srgbClr val="002060"/>
                </a:solidFill>
              </a:rPr>
              <a:t>Основные направления бюджетной и налоговой политики на очередной финансовый год и плановый период</a:t>
            </a: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403648" y="5733256"/>
            <a:ext cx="7369175" cy="649288"/>
          </a:xfrm>
          <a:prstGeom prst="rect">
            <a:avLst/>
          </a:prstGeom>
          <a:gradFill rotWithShape="0">
            <a:gsLst>
              <a:gs pos="0">
                <a:srgbClr val="D3D3AE"/>
              </a:gs>
              <a:gs pos="100000">
                <a:srgbClr val="EAEAEA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D3D3AE"/>
            </a:extrusionClr>
          </a:sp3d>
        </p:spPr>
        <p:txBody>
          <a:bodyPr lIns="90000" tIns="46800" rIns="90000" bIns="46800">
            <a:spAutoFit/>
            <a:flatTx/>
          </a:bodyPr>
          <a:lstStyle>
            <a:defPPr>
              <a:defRPr lang="en-GB"/>
            </a:defPPr>
            <a:lvl1pPr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1pPr>
            <a:lvl2pPr marL="742950" indent="-28575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2pPr>
            <a:lvl3pPr marL="1143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3pPr>
            <a:lvl4pPr marL="1600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4pPr>
            <a:lvl5pPr marL="20574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charset="0"/>
                <a:ea typeface="Microsoft YaHei" pitchFamily="34" charset="-122"/>
                <a:cs typeface="+mn-cs"/>
              </a:defRPr>
            </a:lvl9pPr>
          </a:lstStyle>
          <a:p>
            <a:pPr algn="ctr">
              <a:lnSpc>
                <a:spcPct val="90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dirty="0">
                <a:solidFill>
                  <a:srgbClr val="002060"/>
                </a:solidFill>
              </a:rPr>
              <a:t>Муниципальные программы </a:t>
            </a:r>
            <a:r>
              <a:rPr lang="ru-RU" sz="2000" b="1" dirty="0" err="1">
                <a:solidFill>
                  <a:srgbClr val="002060"/>
                </a:solidFill>
              </a:rPr>
              <a:t>Ковровского</a:t>
            </a:r>
            <a:r>
              <a:rPr lang="ru-RU" sz="2000" b="1" dirty="0">
                <a:solidFill>
                  <a:srgbClr val="002060"/>
                </a:solidFill>
              </a:rPr>
              <a:t> муниципального района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332656"/>
            <a:ext cx="849694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Документы, на основании которых составляется проект бюджета муниципального образования</a:t>
            </a:r>
            <a:endParaRPr lang="ru-RU" dirty="0"/>
          </a:p>
        </p:txBody>
      </p:sp>
      <p:sp>
        <p:nvSpPr>
          <p:cNvPr id="13" name="Половина рамки 12"/>
          <p:cNvSpPr/>
          <p:nvPr/>
        </p:nvSpPr>
        <p:spPr>
          <a:xfrm rot="13570393">
            <a:off x="368755" y="1458004"/>
            <a:ext cx="914400" cy="914400"/>
          </a:xfrm>
          <a:prstGeom prst="halfFrame">
            <a:avLst/>
          </a:prstGeom>
          <a:solidFill>
            <a:schemeClr val="bg1">
              <a:lumMod val="5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3570393">
            <a:off x="368756" y="2682139"/>
            <a:ext cx="914400" cy="914400"/>
          </a:xfrm>
          <a:prstGeom prst="halfFrame">
            <a:avLst/>
          </a:prstGeom>
          <a:solidFill>
            <a:schemeClr val="accent6">
              <a:lumMod val="5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Половина рамки 14"/>
          <p:cNvSpPr/>
          <p:nvPr/>
        </p:nvSpPr>
        <p:spPr>
          <a:xfrm rot="13570393">
            <a:off x="296747" y="3978283"/>
            <a:ext cx="914400" cy="914400"/>
          </a:xfrm>
          <a:prstGeom prst="halfFrame">
            <a:avLst/>
          </a:prstGeom>
          <a:solidFill>
            <a:schemeClr val="accent2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Половина рамки 16"/>
          <p:cNvSpPr/>
          <p:nvPr/>
        </p:nvSpPr>
        <p:spPr>
          <a:xfrm rot="13570393">
            <a:off x="296747" y="5274427"/>
            <a:ext cx="914400" cy="914400"/>
          </a:xfrm>
          <a:prstGeom prst="halfFrame">
            <a:avLst/>
          </a:prstGeom>
          <a:solidFill>
            <a:schemeClr val="accent4">
              <a:lumMod val="5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35292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Основные показатели прогноза социально-экономического развития района</a:t>
            </a:r>
            <a:endParaRPr lang="ru-RU" dirty="0"/>
          </a:p>
        </p:txBody>
      </p:sp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1187624" y="692696"/>
            <a:ext cx="777686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Прогноз социально-экономического развития </a:t>
            </a:r>
            <a:r>
              <a:rPr lang="ru-RU" sz="1400" dirty="0" err="1" smtClean="0"/>
              <a:t>Ковровского</a:t>
            </a:r>
            <a:r>
              <a:rPr lang="ru-RU" sz="1400" dirty="0" smtClean="0"/>
              <a:t> района разрабатывается ежегодно администрацией района на период не менее трех лет</a:t>
            </a:r>
            <a:endParaRPr lang="ru-RU" sz="1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1340768"/>
            <a:ext cx="2736304" cy="51845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023828" y="1988840"/>
            <a:ext cx="2952328" cy="40324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012160" y="1484784"/>
            <a:ext cx="3024336" cy="51845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75444" y="1340768"/>
            <a:ext cx="2736304" cy="43204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Численность населения</a:t>
            </a:r>
          </a:p>
          <a:p>
            <a:pPr algn="ctr"/>
            <a:r>
              <a:rPr lang="ru-RU" sz="1200" dirty="0" smtClean="0"/>
              <a:t>(тыс.человек)</a:t>
            </a:r>
            <a:endParaRPr lang="ru-RU" sz="1200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395536" y="3212976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Куб 23"/>
          <p:cNvSpPr/>
          <p:nvPr/>
        </p:nvSpPr>
        <p:spPr>
          <a:xfrm>
            <a:off x="251520" y="2060848"/>
            <a:ext cx="288032" cy="1216152"/>
          </a:xfrm>
          <a:prstGeom prst="cub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Куб 24"/>
          <p:cNvSpPr/>
          <p:nvPr/>
        </p:nvSpPr>
        <p:spPr>
          <a:xfrm>
            <a:off x="827584" y="2060848"/>
            <a:ext cx="288032" cy="1216152"/>
          </a:xfrm>
          <a:prstGeom prst="cub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Куб 26"/>
          <p:cNvSpPr/>
          <p:nvPr/>
        </p:nvSpPr>
        <p:spPr>
          <a:xfrm>
            <a:off x="1403648" y="2060848"/>
            <a:ext cx="288032" cy="1216152"/>
          </a:xfrm>
          <a:prstGeom prst="cub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Куб 27"/>
          <p:cNvSpPr/>
          <p:nvPr/>
        </p:nvSpPr>
        <p:spPr>
          <a:xfrm>
            <a:off x="1907704" y="2060848"/>
            <a:ext cx="288032" cy="1216152"/>
          </a:xfrm>
          <a:prstGeom prst="cub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Куб 28"/>
          <p:cNvSpPr/>
          <p:nvPr/>
        </p:nvSpPr>
        <p:spPr>
          <a:xfrm>
            <a:off x="2411760" y="2060848"/>
            <a:ext cx="288032" cy="1216152"/>
          </a:xfrm>
          <a:prstGeom prst="cub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179512" y="3284984"/>
            <a:ext cx="50405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2024</a:t>
            </a:r>
          </a:p>
          <a:p>
            <a:pPr algn="ctr"/>
            <a:r>
              <a:rPr lang="ru-RU" sz="900" dirty="0" smtClean="0"/>
              <a:t>(факт)</a:t>
            </a:r>
            <a:endParaRPr lang="ru-RU" sz="9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683568" y="3284984"/>
            <a:ext cx="64807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2025</a:t>
            </a:r>
          </a:p>
          <a:p>
            <a:pPr algn="ctr"/>
            <a:r>
              <a:rPr lang="ru-RU" sz="900" dirty="0" smtClean="0"/>
              <a:t>(оценка)</a:t>
            </a:r>
            <a:endParaRPr lang="ru-RU" sz="9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2339752" y="3284984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2028</a:t>
            </a:r>
            <a:endParaRPr lang="ru-RU" sz="12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1763688" y="3284984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2027</a:t>
            </a:r>
            <a:endParaRPr lang="ru-RU" sz="12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1259632" y="3284984"/>
            <a:ext cx="504056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2026</a:t>
            </a:r>
            <a:endParaRPr lang="ru-RU" sz="12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1259632" y="3501008"/>
            <a:ext cx="1656184" cy="144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прогноз</a:t>
            </a:r>
            <a:endParaRPr lang="ru-RU" sz="9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270177" y="3708813"/>
            <a:ext cx="2736304" cy="43204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Удельный вес населения по возрастным категориям составляет 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251520" y="4221088"/>
            <a:ext cx="144016" cy="14401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395536" y="4221088"/>
            <a:ext cx="2376264" cy="144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Моложе трудоспособного</a:t>
            </a:r>
            <a:endParaRPr lang="ru-RU" sz="12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251520" y="4365104"/>
            <a:ext cx="144016" cy="14401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95536" y="4365104"/>
            <a:ext cx="2376264" cy="144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Трудоспособное</a:t>
            </a:r>
            <a:endParaRPr lang="ru-RU" sz="12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251520" y="4509120"/>
            <a:ext cx="144016" cy="14401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395536" y="4509120"/>
            <a:ext cx="2376264" cy="144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Старше трудоспособного</a:t>
            </a:r>
            <a:endParaRPr lang="ru-RU" sz="1200" dirty="0"/>
          </a:p>
        </p:txBody>
      </p:sp>
      <p:graphicFrame>
        <p:nvGraphicFramePr>
          <p:cNvPr id="47" name="Диаграмма 46"/>
          <p:cNvGraphicFramePr/>
          <p:nvPr/>
        </p:nvGraphicFramePr>
        <p:xfrm>
          <a:off x="467544" y="4797152"/>
          <a:ext cx="2088232" cy="172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8" name="Прямоугольник 47"/>
          <p:cNvSpPr/>
          <p:nvPr/>
        </p:nvSpPr>
        <p:spPr>
          <a:xfrm>
            <a:off x="6010365" y="1478773"/>
            <a:ext cx="3024336" cy="86409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Среднемесячная номинальная начисленная заработная плата работников организаций</a:t>
            </a:r>
          </a:p>
          <a:p>
            <a:pPr algn="ctr"/>
            <a:r>
              <a:rPr lang="ru-RU" sz="1200" dirty="0" smtClean="0"/>
              <a:t>(тыс.руб.)</a:t>
            </a:r>
            <a:endParaRPr lang="ru-RU" sz="1200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3011748" y="1911813"/>
            <a:ext cx="2952328" cy="86409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Индекс потребительских цен</a:t>
            </a:r>
          </a:p>
          <a:p>
            <a:pPr algn="ctr"/>
            <a:r>
              <a:rPr lang="ru-RU" sz="1200" dirty="0" smtClean="0"/>
              <a:t>( в % к предыдущему году)</a:t>
            </a:r>
            <a:endParaRPr lang="ru-RU" sz="1200" dirty="0"/>
          </a:p>
        </p:txBody>
      </p:sp>
      <p:sp>
        <p:nvSpPr>
          <p:cNvPr id="55" name="Цилиндр 54"/>
          <p:cNvSpPr/>
          <p:nvPr/>
        </p:nvSpPr>
        <p:spPr>
          <a:xfrm flipV="1">
            <a:off x="3131840" y="3284984"/>
            <a:ext cx="360040" cy="1080120"/>
          </a:xfrm>
          <a:prstGeom prst="can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Цилиндр 55"/>
          <p:cNvSpPr/>
          <p:nvPr/>
        </p:nvSpPr>
        <p:spPr>
          <a:xfrm flipV="1">
            <a:off x="3779912" y="3284984"/>
            <a:ext cx="360040" cy="1080120"/>
          </a:xfrm>
          <a:prstGeom prst="can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Цилиндр 56"/>
          <p:cNvSpPr/>
          <p:nvPr/>
        </p:nvSpPr>
        <p:spPr>
          <a:xfrm flipV="1">
            <a:off x="4355976" y="3284984"/>
            <a:ext cx="360040" cy="1080120"/>
          </a:xfrm>
          <a:prstGeom prst="can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Цилиндр 57"/>
          <p:cNvSpPr/>
          <p:nvPr/>
        </p:nvSpPr>
        <p:spPr>
          <a:xfrm flipV="1">
            <a:off x="4860032" y="3284984"/>
            <a:ext cx="360040" cy="1080120"/>
          </a:xfrm>
          <a:prstGeom prst="can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Цилиндр 58"/>
          <p:cNvSpPr/>
          <p:nvPr/>
        </p:nvSpPr>
        <p:spPr>
          <a:xfrm flipV="1">
            <a:off x="5436096" y="3284984"/>
            <a:ext cx="360040" cy="1080120"/>
          </a:xfrm>
          <a:prstGeom prst="can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2987824" y="4365104"/>
            <a:ext cx="64807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2024</a:t>
            </a:r>
          </a:p>
          <a:p>
            <a:pPr algn="ctr"/>
            <a:r>
              <a:rPr lang="ru-RU" sz="1000" dirty="0" smtClean="0"/>
              <a:t>(факт)</a:t>
            </a:r>
            <a:endParaRPr lang="ru-RU" sz="1000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3635896" y="4365104"/>
            <a:ext cx="64807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2025</a:t>
            </a:r>
          </a:p>
          <a:p>
            <a:pPr algn="ctr"/>
            <a:r>
              <a:rPr lang="ru-RU" sz="1000" dirty="0" smtClean="0"/>
              <a:t>(оценка)</a:t>
            </a:r>
            <a:endParaRPr lang="ru-RU" sz="10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4283968" y="4365104"/>
            <a:ext cx="504056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2026</a:t>
            </a:r>
            <a:endParaRPr lang="ru-RU" sz="1200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4788024" y="4365104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2027</a:t>
            </a:r>
            <a:endParaRPr lang="ru-RU" sz="1200" dirty="0"/>
          </a:p>
        </p:txBody>
      </p:sp>
      <p:sp>
        <p:nvSpPr>
          <p:cNvPr id="64" name="Прямоугольник 63"/>
          <p:cNvSpPr/>
          <p:nvPr/>
        </p:nvSpPr>
        <p:spPr>
          <a:xfrm>
            <a:off x="5364088" y="4365104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2028</a:t>
            </a:r>
            <a:endParaRPr lang="ru-RU" sz="1200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4283968" y="4581128"/>
            <a:ext cx="1656184" cy="144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/>
              <a:t>прогноз</a:t>
            </a:r>
            <a:endParaRPr lang="ru-RU" sz="1000" dirty="0"/>
          </a:p>
        </p:txBody>
      </p:sp>
      <p:sp>
        <p:nvSpPr>
          <p:cNvPr id="66" name="Равнобедренный треугольник 65"/>
          <p:cNvSpPr/>
          <p:nvPr/>
        </p:nvSpPr>
        <p:spPr>
          <a:xfrm>
            <a:off x="6084168" y="2708920"/>
            <a:ext cx="504056" cy="1368152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7" name="Равнобедренный треугольник 66"/>
          <p:cNvSpPr/>
          <p:nvPr/>
        </p:nvSpPr>
        <p:spPr>
          <a:xfrm>
            <a:off x="6660232" y="2708920"/>
            <a:ext cx="504056" cy="1368152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Равнобедренный треугольник 67"/>
          <p:cNvSpPr/>
          <p:nvPr/>
        </p:nvSpPr>
        <p:spPr>
          <a:xfrm>
            <a:off x="7236296" y="2708920"/>
            <a:ext cx="504056" cy="1368152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Равнобедренный треугольник 68"/>
          <p:cNvSpPr/>
          <p:nvPr/>
        </p:nvSpPr>
        <p:spPr>
          <a:xfrm>
            <a:off x="7812360" y="2708920"/>
            <a:ext cx="504056" cy="1368152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Равнобедренный треугольник 69"/>
          <p:cNvSpPr/>
          <p:nvPr/>
        </p:nvSpPr>
        <p:spPr>
          <a:xfrm>
            <a:off x="8388424" y="2708920"/>
            <a:ext cx="504056" cy="1368152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рямоугольник 70"/>
          <p:cNvSpPr/>
          <p:nvPr/>
        </p:nvSpPr>
        <p:spPr>
          <a:xfrm>
            <a:off x="6012160" y="4077072"/>
            <a:ext cx="64807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2024</a:t>
            </a:r>
          </a:p>
          <a:p>
            <a:pPr algn="ctr"/>
            <a:r>
              <a:rPr lang="ru-RU" sz="1000" dirty="0" smtClean="0"/>
              <a:t>(факт)</a:t>
            </a:r>
            <a:endParaRPr lang="ru-RU" sz="1000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6660232" y="4077072"/>
            <a:ext cx="64807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2025</a:t>
            </a:r>
          </a:p>
          <a:p>
            <a:pPr algn="ctr"/>
            <a:r>
              <a:rPr lang="ru-RU" sz="1000" dirty="0" smtClean="0"/>
              <a:t>(оценка)</a:t>
            </a:r>
            <a:endParaRPr lang="ru-RU" sz="1000" dirty="0"/>
          </a:p>
        </p:txBody>
      </p:sp>
      <p:sp>
        <p:nvSpPr>
          <p:cNvPr id="73" name="Прямоугольник 72"/>
          <p:cNvSpPr/>
          <p:nvPr/>
        </p:nvSpPr>
        <p:spPr>
          <a:xfrm>
            <a:off x="7308304" y="4077072"/>
            <a:ext cx="504056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2026</a:t>
            </a:r>
            <a:endParaRPr lang="ru-RU" sz="1200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7812360" y="4077072"/>
            <a:ext cx="504056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2027</a:t>
            </a:r>
            <a:endParaRPr lang="ru-RU" sz="1200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8316416" y="4077072"/>
            <a:ext cx="504056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2028</a:t>
            </a:r>
            <a:endParaRPr lang="ru-RU" sz="1200" dirty="0"/>
          </a:p>
        </p:txBody>
      </p:sp>
      <p:sp>
        <p:nvSpPr>
          <p:cNvPr id="76" name="Прямоугольник 75"/>
          <p:cNvSpPr/>
          <p:nvPr/>
        </p:nvSpPr>
        <p:spPr>
          <a:xfrm>
            <a:off x="7308304" y="4293096"/>
            <a:ext cx="1512168" cy="144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/>
              <a:t>прогноз</a:t>
            </a:r>
            <a:endParaRPr lang="ru-RU" sz="1000" dirty="0"/>
          </a:p>
        </p:txBody>
      </p:sp>
      <p:sp>
        <p:nvSpPr>
          <p:cNvPr id="77" name="Прямоугольник 76"/>
          <p:cNvSpPr/>
          <p:nvPr/>
        </p:nvSpPr>
        <p:spPr>
          <a:xfrm>
            <a:off x="5940152" y="4581128"/>
            <a:ext cx="3024336" cy="648072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Уровень зарегистрированной безработицы </a:t>
            </a:r>
          </a:p>
          <a:p>
            <a:pPr algn="ctr"/>
            <a:r>
              <a:rPr lang="ru-RU" sz="1100" dirty="0" smtClean="0"/>
              <a:t>( % на конец года)</a:t>
            </a:r>
            <a:endParaRPr lang="ru-RU" sz="1100" dirty="0"/>
          </a:p>
        </p:txBody>
      </p:sp>
      <p:sp>
        <p:nvSpPr>
          <p:cNvPr id="79" name="Овал 78"/>
          <p:cNvSpPr/>
          <p:nvPr/>
        </p:nvSpPr>
        <p:spPr>
          <a:xfrm>
            <a:off x="6012160" y="5301208"/>
            <a:ext cx="864096" cy="216024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0,02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Овал 79"/>
          <p:cNvSpPr/>
          <p:nvPr/>
        </p:nvSpPr>
        <p:spPr>
          <a:xfrm>
            <a:off x="6915637" y="5300228"/>
            <a:ext cx="648072" cy="216024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0,1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Овал 80"/>
          <p:cNvSpPr/>
          <p:nvPr/>
        </p:nvSpPr>
        <p:spPr>
          <a:xfrm>
            <a:off x="7708387" y="5301208"/>
            <a:ext cx="576064" cy="216024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0,1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Овал 81"/>
          <p:cNvSpPr/>
          <p:nvPr/>
        </p:nvSpPr>
        <p:spPr>
          <a:xfrm>
            <a:off x="7524328" y="6021288"/>
            <a:ext cx="576064" cy="216024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0,1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Овал 82"/>
          <p:cNvSpPr/>
          <p:nvPr/>
        </p:nvSpPr>
        <p:spPr>
          <a:xfrm>
            <a:off x="8388424" y="6021288"/>
            <a:ext cx="576064" cy="216024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0,1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6089269" y="5510259"/>
            <a:ext cx="57606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2024</a:t>
            </a:r>
          </a:p>
          <a:p>
            <a:pPr algn="ctr"/>
            <a:r>
              <a:rPr lang="ru-RU" sz="1000" dirty="0" smtClean="0"/>
              <a:t>(факт)</a:t>
            </a:r>
            <a:endParaRPr lang="ru-RU" sz="1000" dirty="0"/>
          </a:p>
        </p:txBody>
      </p:sp>
      <p:sp>
        <p:nvSpPr>
          <p:cNvPr id="85" name="Прямоугольник 84"/>
          <p:cNvSpPr/>
          <p:nvPr/>
        </p:nvSpPr>
        <p:spPr>
          <a:xfrm>
            <a:off x="6876256" y="5510259"/>
            <a:ext cx="64807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2025</a:t>
            </a:r>
          </a:p>
          <a:p>
            <a:pPr algn="ctr"/>
            <a:r>
              <a:rPr lang="ru-RU" sz="1000" dirty="0" smtClean="0"/>
              <a:t>(оценка)</a:t>
            </a:r>
            <a:endParaRPr lang="ru-RU" sz="1000" dirty="0"/>
          </a:p>
        </p:txBody>
      </p:sp>
      <p:sp>
        <p:nvSpPr>
          <p:cNvPr id="86" name="Прямоугольник 85"/>
          <p:cNvSpPr/>
          <p:nvPr/>
        </p:nvSpPr>
        <p:spPr>
          <a:xfrm>
            <a:off x="7693107" y="5517232"/>
            <a:ext cx="72008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2026</a:t>
            </a:r>
          </a:p>
          <a:p>
            <a:pPr algn="ctr"/>
            <a:r>
              <a:rPr lang="ru-RU" sz="1000" dirty="0" smtClean="0"/>
              <a:t>(прогноз)</a:t>
            </a:r>
            <a:endParaRPr lang="ru-RU" sz="1000" dirty="0"/>
          </a:p>
        </p:txBody>
      </p:sp>
      <p:sp>
        <p:nvSpPr>
          <p:cNvPr id="87" name="Прямоугольник 86"/>
          <p:cNvSpPr/>
          <p:nvPr/>
        </p:nvSpPr>
        <p:spPr>
          <a:xfrm>
            <a:off x="7452320" y="6237312"/>
            <a:ext cx="75557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2027</a:t>
            </a:r>
          </a:p>
          <a:p>
            <a:pPr algn="ctr"/>
            <a:r>
              <a:rPr lang="ru-RU" sz="1000" dirty="0" smtClean="0"/>
              <a:t>(прогноз)</a:t>
            </a:r>
            <a:endParaRPr lang="ru-RU" sz="1000" dirty="0"/>
          </a:p>
        </p:txBody>
      </p:sp>
      <p:sp>
        <p:nvSpPr>
          <p:cNvPr id="88" name="Прямоугольник 87"/>
          <p:cNvSpPr/>
          <p:nvPr/>
        </p:nvSpPr>
        <p:spPr>
          <a:xfrm>
            <a:off x="8244408" y="6237312"/>
            <a:ext cx="72008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2028</a:t>
            </a:r>
          </a:p>
          <a:p>
            <a:pPr algn="ctr"/>
            <a:r>
              <a:rPr lang="ru-RU" sz="1000" dirty="0" smtClean="0"/>
              <a:t>(прогноз)</a:t>
            </a:r>
            <a:endParaRPr lang="ru-RU" sz="1000" dirty="0"/>
          </a:p>
        </p:txBody>
      </p:sp>
      <p:cxnSp>
        <p:nvCxnSpPr>
          <p:cNvPr id="90" name="Прямая соединительная линия 89"/>
          <p:cNvCxnSpPr>
            <a:stCxn id="79" idx="6"/>
          </p:cNvCxnSpPr>
          <p:nvPr/>
        </p:nvCxnSpPr>
        <p:spPr>
          <a:xfrm>
            <a:off x="6876256" y="5409220"/>
            <a:ext cx="72008" cy="1800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>
            <a:stCxn id="79" idx="5"/>
            <a:endCxn id="80" idx="2"/>
          </p:cNvCxnSpPr>
          <p:nvPr/>
        </p:nvCxnSpPr>
        <p:spPr>
          <a:xfrm flipV="1">
            <a:off x="6749712" y="5408240"/>
            <a:ext cx="165925" cy="77356"/>
          </a:xfrm>
          <a:prstGeom prst="line">
            <a:avLst/>
          </a:prstGeom>
          <a:ln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>
            <a:stCxn id="80" idx="7"/>
            <a:endCxn id="81" idx="1"/>
          </p:cNvCxnSpPr>
          <p:nvPr/>
        </p:nvCxnSpPr>
        <p:spPr>
          <a:xfrm>
            <a:off x="7468801" y="5331864"/>
            <a:ext cx="323949" cy="980"/>
          </a:xfrm>
          <a:prstGeom prst="line">
            <a:avLst/>
          </a:prstGeom>
          <a:ln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 flipH="1">
            <a:off x="8016029" y="5445224"/>
            <a:ext cx="1" cy="796456"/>
          </a:xfrm>
          <a:prstGeom prst="line">
            <a:avLst/>
          </a:prstGeom>
          <a:ln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>
            <a:stCxn id="83" idx="2"/>
            <a:endCxn id="82" idx="6"/>
          </p:cNvCxnSpPr>
          <p:nvPr/>
        </p:nvCxnSpPr>
        <p:spPr>
          <a:xfrm flipH="1">
            <a:off x="8100392" y="6129300"/>
            <a:ext cx="288032" cy="0"/>
          </a:xfrm>
          <a:prstGeom prst="line">
            <a:avLst/>
          </a:prstGeom>
          <a:ln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Прямоугольник 77"/>
          <p:cNvSpPr/>
          <p:nvPr/>
        </p:nvSpPr>
        <p:spPr>
          <a:xfrm>
            <a:off x="251520" y="2564904"/>
            <a:ext cx="504056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29,5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827584" y="2276872"/>
            <a:ext cx="504056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29,5</a:t>
            </a:r>
            <a:endParaRPr lang="ru-RU" sz="1200" dirty="0"/>
          </a:p>
        </p:txBody>
      </p:sp>
      <p:sp>
        <p:nvSpPr>
          <p:cNvPr id="91" name="Прямоугольник 90"/>
          <p:cNvSpPr/>
          <p:nvPr/>
        </p:nvSpPr>
        <p:spPr>
          <a:xfrm>
            <a:off x="1331640" y="2708920"/>
            <a:ext cx="504056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29,6</a:t>
            </a:r>
            <a:endParaRPr lang="ru-RU" sz="1200" dirty="0"/>
          </a:p>
        </p:txBody>
      </p:sp>
      <p:sp>
        <p:nvSpPr>
          <p:cNvPr id="92" name="Прямоугольник 91"/>
          <p:cNvSpPr/>
          <p:nvPr/>
        </p:nvSpPr>
        <p:spPr>
          <a:xfrm>
            <a:off x="1835696" y="2348880"/>
            <a:ext cx="504056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29,9</a:t>
            </a:r>
            <a:endParaRPr lang="ru-RU" sz="1200" dirty="0"/>
          </a:p>
        </p:txBody>
      </p:sp>
      <p:sp>
        <p:nvSpPr>
          <p:cNvPr id="93" name="Прямоугольник 92"/>
          <p:cNvSpPr/>
          <p:nvPr/>
        </p:nvSpPr>
        <p:spPr>
          <a:xfrm>
            <a:off x="2411760" y="2708920"/>
            <a:ext cx="504056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30,4</a:t>
            </a:r>
            <a:endParaRPr lang="ru-RU" sz="1200" dirty="0"/>
          </a:p>
        </p:txBody>
      </p:sp>
      <p:sp>
        <p:nvSpPr>
          <p:cNvPr id="95" name="Прямоугольник 94"/>
          <p:cNvSpPr/>
          <p:nvPr/>
        </p:nvSpPr>
        <p:spPr>
          <a:xfrm>
            <a:off x="6012160" y="3501008"/>
            <a:ext cx="57606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53,7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6588224" y="3501008"/>
            <a:ext cx="57606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65,7</a:t>
            </a:r>
            <a:endParaRPr lang="ru-RU" sz="1600" dirty="0"/>
          </a:p>
        </p:txBody>
      </p:sp>
      <p:sp>
        <p:nvSpPr>
          <p:cNvPr id="97" name="Прямоугольник 96"/>
          <p:cNvSpPr/>
          <p:nvPr/>
        </p:nvSpPr>
        <p:spPr>
          <a:xfrm>
            <a:off x="7164288" y="3501008"/>
            <a:ext cx="57606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70,9</a:t>
            </a:r>
            <a:endParaRPr lang="ru-RU" sz="1600" dirty="0"/>
          </a:p>
        </p:txBody>
      </p:sp>
      <p:sp>
        <p:nvSpPr>
          <p:cNvPr id="99" name="Прямоугольник 98"/>
          <p:cNvSpPr/>
          <p:nvPr/>
        </p:nvSpPr>
        <p:spPr>
          <a:xfrm>
            <a:off x="7740352" y="3501008"/>
            <a:ext cx="57606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75,2</a:t>
            </a:r>
            <a:endParaRPr lang="ru-RU" sz="1600" dirty="0"/>
          </a:p>
        </p:txBody>
      </p:sp>
      <p:sp>
        <p:nvSpPr>
          <p:cNvPr id="100" name="Прямоугольник 99"/>
          <p:cNvSpPr/>
          <p:nvPr/>
        </p:nvSpPr>
        <p:spPr>
          <a:xfrm>
            <a:off x="8316416" y="3501008"/>
            <a:ext cx="57606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82,1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3023828" y="3429000"/>
            <a:ext cx="57606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108,5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" name="Прямоугольник 101"/>
          <p:cNvSpPr/>
          <p:nvPr/>
        </p:nvSpPr>
        <p:spPr>
          <a:xfrm flipH="1">
            <a:off x="3635896" y="3789040"/>
            <a:ext cx="57606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109,0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4212125" y="3507668"/>
            <a:ext cx="57606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105,1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4788189" y="3789040"/>
            <a:ext cx="57606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104,0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" name="Прямоугольник 105"/>
          <p:cNvSpPr/>
          <p:nvPr/>
        </p:nvSpPr>
        <p:spPr>
          <a:xfrm>
            <a:off x="5292080" y="3933056"/>
            <a:ext cx="57606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104,0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9" name="Прямая соединительная линия 108"/>
          <p:cNvCxnSpPr/>
          <p:nvPr/>
        </p:nvCxnSpPr>
        <p:spPr>
          <a:xfrm>
            <a:off x="1475656" y="5085184"/>
            <a:ext cx="576064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Прямоугольник 117"/>
          <p:cNvSpPr/>
          <p:nvPr/>
        </p:nvSpPr>
        <p:spPr>
          <a:xfrm>
            <a:off x="1547664" y="4869160"/>
            <a:ext cx="792088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11,3%</a:t>
            </a:r>
            <a:endParaRPr lang="ru-RU" dirty="0"/>
          </a:p>
        </p:txBody>
      </p:sp>
      <p:sp>
        <p:nvSpPr>
          <p:cNvPr id="119" name="Прямоугольник 118"/>
          <p:cNvSpPr/>
          <p:nvPr/>
        </p:nvSpPr>
        <p:spPr>
          <a:xfrm>
            <a:off x="1835696" y="5661248"/>
            <a:ext cx="792088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59,9%</a:t>
            </a:r>
            <a:endParaRPr lang="ru-RU" dirty="0"/>
          </a:p>
        </p:txBody>
      </p:sp>
      <p:sp>
        <p:nvSpPr>
          <p:cNvPr id="120" name="Прямоугольник 119"/>
          <p:cNvSpPr/>
          <p:nvPr/>
        </p:nvSpPr>
        <p:spPr>
          <a:xfrm>
            <a:off x="323528" y="5013176"/>
            <a:ext cx="792088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28,8%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78497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Основные направления бюджетной, налоговой и долговой политики на 2026-2028 годы</a:t>
            </a:r>
            <a:endParaRPr lang="ru-RU" dirty="0"/>
          </a:p>
        </p:txBody>
      </p:sp>
      <p:cxnSp>
        <p:nvCxnSpPr>
          <p:cNvPr id="4" name="Соединительная линия уступом 3"/>
          <p:cNvCxnSpPr/>
          <p:nvPr/>
        </p:nvCxnSpPr>
        <p:spPr>
          <a:xfrm>
            <a:off x="107504" y="6309320"/>
            <a:ext cx="936104" cy="432048"/>
          </a:xfrm>
          <a:prstGeom prst="bentConnector3">
            <a:avLst>
              <a:gd name="adj1" fmla="val 499"/>
            </a:avLst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>
            <a:off x="8172400" y="188640"/>
            <a:ext cx="864096" cy="504056"/>
          </a:xfrm>
          <a:prstGeom prst="bentConnector3">
            <a:avLst>
              <a:gd name="adj1" fmla="val 100051"/>
            </a:avLst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7504" y="188640"/>
            <a:ext cx="1008112" cy="0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7504" y="188640"/>
            <a:ext cx="0" cy="50405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6741368"/>
            <a:ext cx="1008112" cy="0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036496" y="6237312"/>
            <a:ext cx="0" cy="504056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Кольцо 8"/>
          <p:cNvSpPr/>
          <p:nvPr/>
        </p:nvSpPr>
        <p:spPr>
          <a:xfrm>
            <a:off x="251520" y="1052736"/>
            <a:ext cx="1440160" cy="1368152"/>
          </a:xfrm>
          <a:prstGeom prst="donut">
            <a:avLst>
              <a:gd name="adj" fmla="val 9488"/>
            </a:avLst>
          </a:prstGeom>
          <a:solidFill>
            <a:schemeClr val="accent4"/>
          </a:solidFill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Кольцо 9"/>
          <p:cNvSpPr/>
          <p:nvPr/>
        </p:nvSpPr>
        <p:spPr>
          <a:xfrm>
            <a:off x="251520" y="2924944"/>
            <a:ext cx="1440160" cy="1368152"/>
          </a:xfrm>
          <a:prstGeom prst="donut">
            <a:avLst>
              <a:gd name="adj" fmla="val 9530"/>
            </a:avLst>
          </a:prstGeom>
          <a:solidFill>
            <a:schemeClr val="accent6">
              <a:lumMod val="75000"/>
            </a:schemeClr>
          </a:solidFill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>
            <a:off x="251520" y="4941168"/>
            <a:ext cx="1440160" cy="1368152"/>
          </a:xfrm>
          <a:prstGeom prst="donut">
            <a:avLst>
              <a:gd name="adj" fmla="val 9231"/>
            </a:avLst>
          </a:prstGeom>
          <a:solidFill>
            <a:schemeClr val="accent2">
              <a:lumMod val="75000"/>
            </a:schemeClr>
          </a:solidFill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1556792"/>
            <a:ext cx="1152128" cy="432048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Бюджетная</a:t>
            </a:r>
          </a:p>
          <a:p>
            <a:pPr algn="ctr"/>
            <a:r>
              <a:rPr lang="ru-RU" sz="1400" dirty="0" smtClean="0"/>
              <a:t>политика</a:t>
            </a:r>
            <a:endParaRPr lang="ru-RU" sz="1400" dirty="0"/>
          </a:p>
        </p:txBody>
      </p:sp>
      <p:sp>
        <p:nvSpPr>
          <p:cNvPr id="13" name="Выноска со стрелкой вправо 12"/>
          <p:cNvSpPr/>
          <p:nvPr/>
        </p:nvSpPr>
        <p:spPr>
          <a:xfrm>
            <a:off x="1547664" y="1556792"/>
            <a:ext cx="1080120" cy="432048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65749"/>
            </a:avLst>
          </a:prstGeom>
          <a:solidFill>
            <a:schemeClr val="accent4"/>
          </a:solidFill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3429000"/>
            <a:ext cx="1152128" cy="43204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Налоговая</a:t>
            </a:r>
          </a:p>
          <a:p>
            <a:pPr algn="ctr"/>
            <a:r>
              <a:rPr lang="ru-RU" sz="1400" dirty="0" smtClean="0"/>
              <a:t>политика</a:t>
            </a:r>
            <a:endParaRPr lang="ru-RU" sz="1400" dirty="0"/>
          </a:p>
        </p:txBody>
      </p:sp>
      <p:sp>
        <p:nvSpPr>
          <p:cNvPr id="15" name="Выноска со стрелкой вправо 14"/>
          <p:cNvSpPr/>
          <p:nvPr/>
        </p:nvSpPr>
        <p:spPr>
          <a:xfrm>
            <a:off x="1547664" y="3429000"/>
            <a:ext cx="1152128" cy="432048"/>
          </a:xfrm>
          <a:prstGeom prst="rightArrowCallout">
            <a:avLst/>
          </a:prstGeom>
          <a:solidFill>
            <a:schemeClr val="accent6">
              <a:lumMod val="75000"/>
            </a:schemeClr>
          </a:solidFill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95536" y="5373216"/>
            <a:ext cx="1152128" cy="43204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Долговая </a:t>
            </a:r>
          </a:p>
          <a:p>
            <a:pPr algn="ctr"/>
            <a:r>
              <a:rPr lang="ru-RU" sz="1400" dirty="0" smtClean="0"/>
              <a:t>политика</a:t>
            </a:r>
            <a:endParaRPr lang="ru-RU" sz="1400" dirty="0"/>
          </a:p>
        </p:txBody>
      </p:sp>
      <p:sp>
        <p:nvSpPr>
          <p:cNvPr id="18" name="Выноска со стрелкой вправо 17"/>
          <p:cNvSpPr/>
          <p:nvPr/>
        </p:nvSpPr>
        <p:spPr>
          <a:xfrm>
            <a:off x="1547664" y="5373216"/>
            <a:ext cx="1224136" cy="432048"/>
          </a:xfrm>
          <a:prstGeom prst="rightArrowCallout">
            <a:avLst/>
          </a:prstGeom>
          <a:solidFill>
            <a:schemeClr val="accent2">
              <a:lumMod val="75000"/>
            </a:schemeClr>
          </a:solidFill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627784" y="908720"/>
            <a:ext cx="6264696" cy="1944216"/>
          </a:xfrm>
          <a:prstGeom prst="roundRect">
            <a:avLst/>
          </a:prstGeom>
          <a:ln w="38100">
            <a:solidFill>
              <a:schemeClr val="accent4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Char char="-"/>
            </a:pPr>
            <a:r>
              <a:rPr lang="ru-RU" sz="1200" dirty="0" smtClean="0"/>
              <a:t>обеспечение долгосрочной сбалансированности районного бюджета;</a:t>
            </a:r>
          </a:p>
          <a:p>
            <a:pPr algn="ctr">
              <a:buFontTx/>
              <a:buChar char="-"/>
            </a:pPr>
            <a:r>
              <a:rPr lang="ru-RU" sz="1200" dirty="0" smtClean="0"/>
              <a:t> осуществление эффективного управления расходами  за счет реализации муниципальных программ, в которых отражены национальные и приоритетные проекты развития района;</a:t>
            </a:r>
          </a:p>
          <a:p>
            <a:pPr algn="ctr">
              <a:buFontTx/>
              <a:buChar char="-"/>
            </a:pPr>
            <a:r>
              <a:rPr lang="ru-RU" sz="1200" dirty="0" smtClean="0"/>
              <a:t> осуществление формирования бюджетных ассигнований районного бюджета с учетом необходимости решения задач, поставленных в Указах Президента, приоритетного направления бюджетных средств на реализацию национальных проектов ; </a:t>
            </a:r>
          </a:p>
          <a:p>
            <a:pPr algn="ctr">
              <a:buFontTx/>
              <a:buChar char="-"/>
            </a:pPr>
            <a:r>
              <a:rPr lang="ru-RU" sz="1200" dirty="0" smtClean="0"/>
              <a:t> совершенствование финансовых взаимоотношений с муниципальными образованиями;</a:t>
            </a:r>
          </a:p>
          <a:p>
            <a:pPr algn="ctr">
              <a:buFontTx/>
              <a:buChar char="-"/>
            </a:pPr>
            <a:r>
              <a:rPr lang="ru-RU" sz="1200" dirty="0" smtClean="0"/>
              <a:t> реализация новых инвестиционных и инфраструктурных проектов по строительству объектов социальной сферы, жилищно-коммунального и дорожного хозяйства</a:t>
            </a:r>
            <a:endParaRPr lang="ru-RU" sz="1200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699792" y="3140968"/>
            <a:ext cx="6192688" cy="1202432"/>
          </a:xfrm>
          <a:prstGeom prst="roundRect">
            <a:avLst/>
          </a:prstGeom>
          <a:ln w="38100"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Char char="-"/>
            </a:pPr>
            <a:r>
              <a:rPr lang="ru-RU" sz="1200" dirty="0" smtClean="0"/>
              <a:t> совершенствование налогового администрирования;</a:t>
            </a:r>
          </a:p>
          <a:p>
            <a:pPr algn="ctr">
              <a:buFontTx/>
              <a:buChar char="-"/>
            </a:pPr>
            <a:r>
              <a:rPr lang="ru-RU" sz="1200" dirty="0" smtClean="0"/>
              <a:t> совершенствование налоговой системы в среднесрочной перспективе;</a:t>
            </a:r>
          </a:p>
          <a:p>
            <a:pPr algn="ctr">
              <a:buFontTx/>
              <a:buChar char="-"/>
            </a:pPr>
            <a:r>
              <a:rPr lang="ru-RU" sz="1200" dirty="0" smtClean="0"/>
              <a:t> контроль и эффективность управления муниципальной собственностью района;</a:t>
            </a:r>
          </a:p>
          <a:p>
            <a:pPr algn="ctr">
              <a:buFontTx/>
              <a:buChar char="-"/>
            </a:pPr>
            <a:r>
              <a:rPr lang="ru-RU" sz="1200" dirty="0" smtClean="0"/>
              <a:t> определение бюджетных возможностей на выполнение расходных обязательств</a:t>
            </a:r>
            <a:endParaRPr lang="ru-RU" sz="1200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771800" y="4653136"/>
            <a:ext cx="6120680" cy="1944216"/>
          </a:xfrm>
          <a:prstGeom prst="roundRect">
            <a:avLst/>
          </a:prstGeom>
          <a:ln w="381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Char char="-"/>
            </a:pPr>
            <a:r>
              <a:rPr lang="ru-RU" sz="1200" dirty="0" smtClean="0"/>
              <a:t>управление муниципальным долгом, направленное на поддержание его структуры и объема на оптимальном уровне, позволяющим относиться к группе заемщиков с высоким уровнем долговой устойчивости ;</a:t>
            </a:r>
          </a:p>
          <a:p>
            <a:pPr algn="ctr">
              <a:buFontTx/>
              <a:buChar char="-"/>
            </a:pPr>
            <a:r>
              <a:rPr lang="ru-RU" sz="1200" dirty="0" smtClean="0"/>
              <a:t> выполнение  своевременно и в полном объеме обязательств по погашению и обслуживанию муниципального долга </a:t>
            </a:r>
            <a:r>
              <a:rPr lang="ru-RU" sz="1200" dirty="0" err="1" smtClean="0"/>
              <a:t>Ковровского</a:t>
            </a:r>
            <a:r>
              <a:rPr lang="ru-RU" sz="1200" dirty="0" smtClean="0"/>
              <a:t> района ;</a:t>
            </a:r>
          </a:p>
          <a:p>
            <a:pPr algn="ctr">
              <a:buFontTx/>
              <a:buChar char="-"/>
            </a:pPr>
            <a:r>
              <a:rPr lang="ru-RU" sz="1200" dirty="0" smtClean="0"/>
              <a:t> планирование потребности в долговых заимствованиях и предоставлении муниципальных гарантий с учетом возможностей районного бюджета по обслуживанию муниципального долга и погашению долговых обязательств;</a:t>
            </a:r>
          </a:p>
          <a:p>
            <a:pPr algn="ctr">
              <a:buFontTx/>
              <a:buChar char="-"/>
            </a:pPr>
            <a:r>
              <a:rPr lang="ru-RU" sz="1200" dirty="0" smtClean="0"/>
              <a:t> обеспечение информационной открытости проводимой долговой политики и доступности информации о муниципальном долге района</a:t>
            </a:r>
            <a:endParaRPr lang="ru-RU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14268</TotalTime>
  <Words>5367</Words>
  <Application>Microsoft Office PowerPoint</Application>
  <PresentationFormat>Экран (4:3)</PresentationFormat>
  <Paragraphs>1269</Paragraphs>
  <Slides>53</Slides>
  <Notes>35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62" baseType="lpstr">
      <vt:lpstr>Microsoft YaHei</vt:lpstr>
      <vt:lpstr>Arial</vt:lpstr>
      <vt:lpstr>Arial Narrow</vt:lpstr>
      <vt:lpstr>Calibri</vt:lpstr>
      <vt:lpstr>Georgia</vt:lpstr>
      <vt:lpstr>Times New Roman</vt:lpstr>
      <vt:lpstr>Wingdings</vt:lpstr>
      <vt:lpstr>Тема Office</vt:lpstr>
      <vt:lpstr>Диаграмма Microsoft Excel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Sveta</dc:creator>
  <cp:lastModifiedBy>Игорь Владимирович</cp:lastModifiedBy>
  <cp:revision>1425</cp:revision>
  <cp:lastPrinted>2025-11-25T11:28:00Z</cp:lastPrinted>
  <dcterms:created xsi:type="dcterms:W3CDTF">2019-08-20T08:06:52Z</dcterms:created>
  <dcterms:modified xsi:type="dcterms:W3CDTF">2025-12-01T11:00:29Z</dcterms:modified>
</cp:coreProperties>
</file>